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0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1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2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3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4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25" r:id="rId5"/>
    <p:sldMasterId id="2147483739" r:id="rId6"/>
    <p:sldMasterId id="2147483761" r:id="rId7"/>
    <p:sldMasterId id="2147483777" r:id="rId8"/>
    <p:sldMasterId id="2147483796" r:id="rId9"/>
    <p:sldMasterId id="2147483815" r:id="rId10"/>
    <p:sldMasterId id="2147483835" r:id="rId11"/>
    <p:sldMasterId id="2147483848" r:id="rId12"/>
    <p:sldMasterId id="2147483865" r:id="rId13"/>
    <p:sldMasterId id="2147483885" r:id="rId14"/>
    <p:sldMasterId id="2147483902" r:id="rId15"/>
  </p:sldMasterIdLst>
  <p:notesMasterIdLst>
    <p:notesMasterId r:id="rId59"/>
  </p:notesMasterIdLst>
  <p:sldIdLst>
    <p:sldId id="260" r:id="rId16"/>
    <p:sldId id="310" r:id="rId17"/>
    <p:sldId id="307" r:id="rId18"/>
    <p:sldId id="313" r:id="rId19"/>
    <p:sldId id="261" r:id="rId20"/>
    <p:sldId id="278" r:id="rId21"/>
    <p:sldId id="262" r:id="rId22"/>
    <p:sldId id="263" r:id="rId23"/>
    <p:sldId id="274" r:id="rId24"/>
    <p:sldId id="275" r:id="rId25"/>
    <p:sldId id="279" r:id="rId26"/>
    <p:sldId id="280" r:id="rId27"/>
    <p:sldId id="257" r:id="rId28"/>
    <p:sldId id="258" r:id="rId29"/>
    <p:sldId id="264" r:id="rId30"/>
    <p:sldId id="304" r:id="rId31"/>
    <p:sldId id="272" r:id="rId32"/>
    <p:sldId id="277" r:id="rId33"/>
    <p:sldId id="289" r:id="rId34"/>
    <p:sldId id="265" r:id="rId35"/>
    <p:sldId id="266" r:id="rId36"/>
    <p:sldId id="267" r:id="rId37"/>
    <p:sldId id="268" r:id="rId38"/>
    <p:sldId id="269" r:id="rId39"/>
    <p:sldId id="270" r:id="rId40"/>
    <p:sldId id="282" r:id="rId41"/>
    <p:sldId id="281" r:id="rId42"/>
    <p:sldId id="296" r:id="rId43"/>
    <p:sldId id="301" r:id="rId44"/>
    <p:sldId id="288" r:id="rId45"/>
    <p:sldId id="302" r:id="rId46"/>
    <p:sldId id="303" r:id="rId47"/>
    <p:sldId id="286" r:id="rId48"/>
    <p:sldId id="285" r:id="rId49"/>
    <p:sldId id="294" r:id="rId50"/>
    <p:sldId id="291" r:id="rId51"/>
    <p:sldId id="295" r:id="rId52"/>
    <p:sldId id="292" r:id="rId53"/>
    <p:sldId id="309" r:id="rId54"/>
    <p:sldId id="305" r:id="rId55"/>
    <p:sldId id="306" r:id="rId56"/>
    <p:sldId id="298" r:id="rId57"/>
    <p:sldId id="308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67" d="100"/>
          <a:sy n="167" d="100"/>
        </p:scale>
        <p:origin x="-1876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745683209305499E-2"/>
          <c:y val="4.4602918930628753E-2"/>
          <c:w val="0.90520241758046505"/>
          <c:h val="0.86262587615487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NTC</c:v>
                </c:pt>
                <c:pt idx="1">
                  <c:v>Counter</c:v>
                </c:pt>
                <c:pt idx="2">
                  <c:v>Counter fb Steadfast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167</c:v>
                </c:pt>
                <c:pt idx="1">
                  <c:v>177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938368"/>
        <c:axId val="42939904"/>
      </c:barChart>
      <c:catAx>
        <c:axId val="42938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42939904"/>
        <c:crosses val="autoZero"/>
        <c:auto val="1"/>
        <c:lblAlgn val="ctr"/>
        <c:lblOffset val="100"/>
        <c:noMultiLvlLbl val="0"/>
      </c:catAx>
      <c:valAx>
        <c:axId val="42939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42938368"/>
        <c:crosses val="autoZero"/>
        <c:crossBetween val="between"/>
        <c:majorUnit val="5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Counter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DKC 62-08</c:v>
                </c:pt>
                <c:pt idx="1">
                  <c:v>P1794VYHR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181</c:v>
                </c:pt>
                <c:pt idx="1">
                  <c:v>234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Counter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DKC 62-08</c:v>
                </c:pt>
                <c:pt idx="1">
                  <c:v>P1794VYHR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178</c:v>
                </c:pt>
                <c:pt idx="1">
                  <c:v>221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281408"/>
        <c:axId val="43283584"/>
      </c:barChart>
      <c:catAx>
        <c:axId val="43281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 dirty="0" smtClean="0">
                    <a:solidFill>
                      <a:srgbClr val="FFFFFF"/>
                    </a:solidFill>
                  </a:rPr>
                  <a:t>Corn Hybrid</a:t>
                </a:r>
                <a:endParaRPr lang="en-US" i="1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43283584"/>
        <c:crosses val="autoZero"/>
        <c:auto val="1"/>
        <c:lblAlgn val="ctr"/>
        <c:lblOffset val="100"/>
        <c:noMultiLvlLbl val="0"/>
      </c:catAx>
      <c:valAx>
        <c:axId val="432835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i="1" dirty="0" smtClean="0">
                    <a:solidFill>
                      <a:srgbClr val="FFFFFF"/>
                    </a:solidFill>
                  </a:rPr>
                  <a:t>Yield (Bu/A)</a:t>
                </a:r>
                <a:endParaRPr lang="en-US" i="1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43281408"/>
        <c:crosses val="autoZero"/>
        <c:crossBetween val="between"/>
      </c:valAx>
      <c:spPr>
        <a:solidFill>
          <a:schemeClr val="tx1"/>
        </a:solidFill>
      </c:spPr>
    </c:plotArea>
    <c:legend>
      <c:legendPos val="t"/>
      <c:layout/>
      <c:overlay val="0"/>
      <c:spPr>
        <a:solidFill>
          <a:schemeClr val="tx1"/>
        </a:solidFill>
      </c:spPr>
      <c:txPr>
        <a:bodyPr/>
        <a:lstStyle/>
        <a:p>
          <a:pPr>
            <a:defRPr baseline="0">
              <a:solidFill>
                <a:schemeClr val="bg1">
                  <a:lumMod val="20000"/>
                  <a:lumOff val="80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NTC</c:v>
                </c:pt>
                <c:pt idx="1">
                  <c:v>3 oz/A</c:v>
                </c:pt>
                <c:pt idx="2">
                  <c:v>6 oz/A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4947</c:v>
                </c:pt>
                <c:pt idx="1">
                  <c:v>5098</c:v>
                </c:pt>
                <c:pt idx="2">
                  <c:v>4860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794816"/>
        <c:axId val="43796352"/>
      </c:barChart>
      <c:catAx>
        <c:axId val="43794816"/>
        <c:scaling>
          <c:orientation val="minMax"/>
        </c:scaling>
        <c:delete val="0"/>
        <c:axPos val="b"/>
        <c:majorTickMark val="out"/>
        <c:minorTickMark val="none"/>
        <c:tickLblPos val="nextTo"/>
        <c:crossAx val="43796352"/>
        <c:crosses val="autoZero"/>
        <c:auto val="1"/>
        <c:lblAlgn val="ctr"/>
        <c:lblOffset val="100"/>
        <c:noMultiLvlLbl val="0"/>
      </c:catAx>
      <c:valAx>
        <c:axId val="43796352"/>
        <c:scaling>
          <c:orientation val="minMax"/>
          <c:max val="6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794816"/>
        <c:crosses val="autoZero"/>
        <c:crossBetween val="between"/>
        <c:majorUnit val="1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D0DB5-B672-4F11-9673-F2B90A6F5C6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87C69-46F2-43FC-9E24-FD7DE537C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87C69-46F2-43FC-9E24-FD7DE537CF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ADDF48-054F-4BB5-BED1-379C4E21538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0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495E8-361A-4B0E-85B3-615FBD823381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18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311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5171734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6D4A7B-474E-4F1B-AC67-BD4AE653BB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9294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03A10D-9DA3-40AC-BC00-8DA4809646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0654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4F36F1-DADE-4C0C-8C8A-5B475E5C3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6115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DCD514-2F6B-401C-A099-677341A33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5793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3358D8-5A9A-48E1-B84D-CD806A5A4F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0881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05F38F-F465-426E-B592-F87D44D55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8205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5D57FA-57A3-428F-9562-21B7CFEA61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6339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69C774-66BF-4CBA-A08A-D0376534C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4124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0A5D58-49FF-4ACF-9513-077C7C2C25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4820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EBAA9F-C9D0-45BA-AB0E-1B74FAF8D9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89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0676517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810BC2-BAB0-4135-B16A-B0BADCD27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7673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002AE9-1635-4FB7-B4C3-871DD8DE6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63063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76200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26670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7ECD7-8B9E-4CC6-ADBF-691962A25313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4801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1518E-AB63-4F55-B9FD-C0531F2C045A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6413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60E58-B009-498F-981B-EC0A9B79436C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8339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364C5-FCEA-4DB4-B972-0B3D6D4CE757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1577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A3827-0E7C-4FB0-B3DD-5F8B88F2DD7C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97945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F6CEC-C044-4E9A-B8F9-36D7729D7A5F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12298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2745A-E401-4333-A5B0-76380B306358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2821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BE0E-A6D7-440E-A517-ED44DD203577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2260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0464537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9CB0E-F70A-41D7-8968-D36E885EB594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021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6428B-935D-4813-8F3C-46D53BF6D37F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2399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"/>
            <a:ext cx="21336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62484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0A8D3-23BF-4ACA-BC42-1EFD86569D3C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65368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524000"/>
            <a:ext cx="85344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167F9-7678-4EC0-8EEB-617DB8A9CD00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3628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FE4D-1FE5-48D1-8319-54EE7A1E81ED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1506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61A95-BDAB-4DF1-B20E-7C0297F0820C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19648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B968A-6361-4A74-8471-3556659FD9DA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93409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524000"/>
            <a:ext cx="85344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DBF68-5FF3-43AC-A3D7-A98F7D1B13D2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8372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8826F-FB0D-433C-A32E-AEB3471E847C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4012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CD2E5-9693-46B1-B058-7F3535ACABE5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379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1402406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76200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26670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7ECD7-8B9E-4CC6-ADBF-691962A25313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65583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1518E-AB63-4F55-B9FD-C0531F2C045A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50963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60E58-B009-498F-981B-EC0A9B79436C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4156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364C5-FCEA-4DB4-B972-0B3D6D4CE757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54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A3827-0E7C-4FB0-B3DD-5F8B88F2DD7C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1976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F6CEC-C044-4E9A-B8F9-36D7729D7A5F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5058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2745A-E401-4333-A5B0-76380B306358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3242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BE0E-A6D7-440E-A517-ED44DD203577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7807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9CB0E-F70A-41D7-8968-D36E885EB594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1280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6428B-935D-4813-8F3C-46D53BF6D37F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0211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6455369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"/>
            <a:ext cx="21336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62484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0A8D3-23BF-4ACA-BC42-1EFD86569D3C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64756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524000"/>
            <a:ext cx="85344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167F9-7678-4EC0-8EEB-617DB8A9CD00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8796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FE4D-1FE5-48D1-8319-54EE7A1E81ED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03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61A95-BDAB-4DF1-B20E-7C0297F0820C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409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B968A-6361-4A74-8471-3556659FD9DA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3656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524000"/>
            <a:ext cx="85344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DBF68-5FF3-43AC-A3D7-A98F7D1B13D2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8183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8826F-FB0D-433C-A32E-AEB3471E847C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9084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91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24000"/>
            <a:ext cx="419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DDDDD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CD2E5-9693-46B1-B058-7F3535ACABE5}" type="slidenum">
              <a:rPr lang="en-US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8407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2688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32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1672648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050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240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738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648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805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134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310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370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493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08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6529928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128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11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274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711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965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333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884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868DE5-9106-4024-BE52-16605A2F629E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174C037-FC87-4FEE-8C59-EEFF4A973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7831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8853EEC-5BA5-452B-866E-BB7AE3F42C4A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0D8FC96-3AE1-4B15-A3A9-980C4BC5C7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860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5455FC8-0CFF-42CD-9219-782B671CB3C6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55C5AC8-74B4-4C65-90E1-093DEE7A42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05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995755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BBE4149-1836-4B7F-B110-013491A5FBA4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22AEC58-73A9-464A-A9CC-564A5A38BA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325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A9BB38-D21B-41D2-8AEF-72ADE2868D80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9871664-5ABF-47F0-9251-598F58A82A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852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E2AA376-0808-49B3-90A0-011D4FECCD97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3D9016B-F83D-47DF-ADCD-84BC440A86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252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693194F-2D4D-4865-BA0F-E5839830A983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ECE382A-37FD-48B3-A6CF-623A2E172F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347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77B344-409D-40F0-B841-C88F390D673E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878005-0571-41E8-A366-274F158289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92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B030A52-0E1D-4AC5-BAAF-04E166E81BD7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88E3548-7FB6-4F4F-AE6A-EEA992861A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6251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AB65EC9-D75E-4F04-89E3-771B207A23BE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84FDFC-AE90-4609-B556-5EC8270BC0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724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7CF7994-E4A2-4638-8A8A-EB984B679693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BF13626-2AE3-4D18-9E84-976801CCAB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4489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447C4F5-BBEE-4B23-8253-2348AEEDDE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692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FE525-1D80-4DAD-ACAB-67660A4D41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835165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4124080"/>
      </p:ext>
    </p:extLst>
  </p:cSld>
  <p:clrMapOvr>
    <a:masterClrMapping/>
  </p:clrMapOvr>
  <p:transition>
    <p:rand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81F63-DDB9-4F5F-98D3-C8D218B585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6145"/>
      </p:ext>
    </p:extLst>
  </p:cSld>
  <p:clrMapOvr>
    <a:masterClrMapping/>
  </p:clrMapOvr>
  <p:transition>
    <p:rand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41AF5-1B48-4396-98CE-E53131EEC8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61228"/>
      </p:ext>
    </p:extLst>
  </p:cSld>
  <p:clrMapOvr>
    <a:masterClrMapping/>
  </p:clrMapOvr>
  <p:transition>
    <p:rand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B6836-7CF7-4CFC-B268-D730EDE8CE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0890"/>
      </p:ext>
    </p:extLst>
  </p:cSld>
  <p:clrMapOvr>
    <a:masterClrMapping/>
  </p:clrMapOvr>
  <p:transition>
    <p:rand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94CE1-37E9-442D-B137-42D7D6F50A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19340"/>
      </p:ext>
    </p:extLst>
  </p:cSld>
  <p:clrMapOvr>
    <a:masterClrMapping/>
  </p:clrMapOvr>
  <p:transition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39B1A-6C45-455B-963B-1465E3B52D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45907"/>
      </p:ext>
    </p:extLst>
  </p:cSld>
  <p:clrMapOvr>
    <a:masterClrMapping/>
  </p:clrMapOvr>
  <p:transition>
    <p:rand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4B297-BA87-4C16-9A5F-F23FC2D12C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23696"/>
      </p:ext>
    </p:extLst>
  </p:cSld>
  <p:clrMapOvr>
    <a:masterClrMapping/>
  </p:clrMapOvr>
  <p:transition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5A92-C54F-459B-9154-D693D4921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32260"/>
      </p:ext>
    </p:extLst>
  </p:cSld>
  <p:clrMapOvr>
    <a:masterClrMapping/>
  </p:clrMapOvr>
  <p:transition>
    <p:rand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FD6B8-6522-45BE-AD5C-9AA52CACC2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18489"/>
      </p:ext>
    </p:extLst>
  </p:cSld>
  <p:clrMapOvr>
    <a:masterClrMapping/>
  </p:clrMapOvr>
  <p:transition>
    <p:rand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65EA2-9D56-4C56-AAD7-F4F70A2607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55260"/>
      </p:ext>
    </p:extLst>
  </p:cSld>
  <p:clrMapOvr>
    <a:masterClrMapping/>
  </p:clrMapOvr>
  <p:transition>
    <p:rand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5B6EB-40B4-4A11-B6EC-B3180E74B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177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3130347"/>
      </p:ext>
    </p:extLst>
  </p:cSld>
  <p:clrMapOvr>
    <a:masterClrMapping/>
  </p:clrMapOvr>
  <p:transition>
    <p:rand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06359-0666-4652-B18E-BD3EB3E13B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60470"/>
      </p:ext>
    </p:extLst>
  </p:cSld>
  <p:clrMapOvr>
    <a:masterClrMapping/>
  </p:clrMapOvr>
  <p:transition>
    <p:rand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3B3A2-A12A-4C25-A4BF-9A152E121A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26280"/>
      </p:ext>
    </p:extLst>
  </p:cSld>
  <p:clrMapOvr>
    <a:masterClrMapping/>
  </p:clrMapOvr>
  <p:transition>
    <p:rand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2B8D2-ED24-43F8-B7F9-D300A7C32B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34549"/>
      </p:ext>
    </p:extLst>
  </p:cSld>
  <p:clrMapOvr>
    <a:masterClrMapping/>
  </p:clrMapOvr>
  <p:transition>
    <p:rand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8DE39-53B5-4E1D-BB5A-8447E63324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97622"/>
      </p:ext>
    </p:extLst>
  </p:cSld>
  <p:clrMapOvr>
    <a:masterClrMapping/>
  </p:clrMapOvr>
  <p:transition>
    <p:rand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FCDB-2984-40EF-8582-288AB82D39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33099"/>
      </p:ext>
    </p:extLst>
  </p:cSld>
  <p:clrMapOvr>
    <a:masterClrMapping/>
  </p:clrMapOvr>
  <p:transition>
    <p:rand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2086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3217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200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4512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014094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2D6A0-7A3C-4C64-9CD0-710DD4BA4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6843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4973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5172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3892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6788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8036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0170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805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7767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8718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12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2755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6174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939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8973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6245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34424"/>
      </p:ext>
    </p:extLst>
  </p:cSld>
  <p:clrMapOvr>
    <a:masterClrMapping/>
  </p:clrMapOvr>
  <p:transition>
    <p:rand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43436"/>
      </p:ext>
    </p:extLst>
  </p:cSld>
  <p:clrMapOvr>
    <a:masterClrMapping/>
  </p:clrMapOvr>
  <p:transition>
    <p:rand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00650"/>
      </p:ext>
    </p:extLst>
  </p:cSld>
  <p:clrMapOvr>
    <a:masterClrMapping/>
  </p:clrMapOvr>
  <p:transition>
    <p:rand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92292"/>
      </p:ext>
    </p:extLst>
  </p:cSld>
  <p:clrMapOvr>
    <a:masterClrMapping/>
  </p:clrMapOvr>
  <p:transition>
    <p:rand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32276"/>
      </p:ext>
    </p:extLst>
  </p:cSld>
  <p:clrMapOvr>
    <a:masterClrMapping/>
  </p:clrMapOvr>
  <p:transition>
    <p:rand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21377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4192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29704"/>
      </p:ext>
    </p:extLst>
  </p:cSld>
  <p:clrMapOvr>
    <a:masterClrMapping/>
  </p:clrMapOvr>
  <p:transition>
    <p:rand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50859"/>
      </p:ext>
    </p:extLst>
  </p:cSld>
  <p:clrMapOvr>
    <a:masterClrMapping/>
  </p:clrMapOvr>
  <p:transition>
    <p:rand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54016"/>
      </p:ext>
    </p:extLst>
  </p:cSld>
  <p:clrMapOvr>
    <a:masterClrMapping/>
  </p:clrMapOvr>
  <p:transition>
    <p:rand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11668"/>
      </p:ext>
    </p:extLst>
  </p:cSld>
  <p:clrMapOvr>
    <a:masterClrMapping/>
  </p:clrMapOvr>
  <p:transition>
    <p:rand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2266"/>
      </p:ext>
    </p:extLst>
  </p:cSld>
  <p:clrMapOvr>
    <a:masterClrMapping/>
  </p:clrMapOvr>
  <p:transition>
    <p:rand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9615"/>
      </p:ext>
    </p:extLst>
  </p:cSld>
  <p:clrMapOvr>
    <a:masterClrMapping/>
  </p:clrMapOvr>
  <p:transition>
    <p:rand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49708"/>
      </p:ext>
    </p:extLst>
  </p:cSld>
  <p:clrMapOvr>
    <a:masterClrMapping/>
  </p:clrMapOvr>
  <p:transition>
    <p:rand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50016"/>
      </p:ext>
    </p:extLst>
  </p:cSld>
  <p:clrMapOvr>
    <a:masterClrMapping/>
  </p:clrMapOvr>
  <p:transition>
    <p:rand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61270"/>
      </p:ext>
    </p:extLst>
  </p:cSld>
  <p:clrMapOvr>
    <a:masterClrMapping/>
  </p:clrMapOvr>
  <p:transition>
    <p:rand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56040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1381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7A6C7-F742-4660-893A-A749C155AC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366684"/>
      </p:ext>
    </p:extLst>
  </p:cSld>
  <p:clrMapOvr>
    <a:masterClrMapping/>
  </p:clrMapOvr>
  <p:transition>
    <p:rand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587B-9285-478E-9F47-9EFA52C366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62506"/>
      </p:ext>
    </p:extLst>
  </p:cSld>
  <p:clrMapOvr>
    <a:masterClrMapping/>
  </p:clrMapOvr>
  <p:transition>
    <p:rand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7AC56-C7BB-4245-955D-E1A942B96E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72151"/>
      </p:ext>
    </p:extLst>
  </p:cSld>
  <p:clrMapOvr>
    <a:masterClrMapping/>
  </p:clrMapOvr>
  <p:transition>
    <p:rand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8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AA265-D3B9-413B-A7CA-275B6622E1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16298"/>
      </p:ext>
    </p:extLst>
  </p:cSld>
  <p:clrMapOvr>
    <a:masterClrMapping/>
  </p:clrMapOvr>
  <p:transition>
    <p:rand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AFC4-9517-4515-841A-14883C21A5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10152"/>
      </p:ext>
    </p:extLst>
  </p:cSld>
  <p:clrMapOvr>
    <a:masterClrMapping/>
  </p:clrMapOvr>
  <p:transition>
    <p:rand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4472E-01CC-46CE-BF62-4B02AFCB87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335517"/>
      </p:ext>
    </p:extLst>
  </p:cSld>
  <p:clrMapOvr>
    <a:masterClrMapping/>
  </p:clrMapOvr>
  <p:transition>
    <p:rand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11974-F820-4E1C-9355-DF08523A90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17296"/>
      </p:ext>
    </p:extLst>
  </p:cSld>
  <p:clrMapOvr>
    <a:masterClrMapping/>
  </p:clrMapOvr>
  <p:transition>
    <p:rand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9FE9-ACF2-4502-A17C-A1B186F6E1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962130"/>
      </p:ext>
    </p:extLst>
  </p:cSld>
  <p:clrMapOvr>
    <a:masterClrMapping/>
  </p:clrMapOvr>
  <p:transition>
    <p:rand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C6D7E-082F-4C7B-A7AB-CC86F200B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5700"/>
      </p:ext>
    </p:extLst>
  </p:cSld>
  <p:clrMapOvr>
    <a:masterClrMapping/>
  </p:clrMapOvr>
  <p:transition>
    <p:rand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62CE6-4CB0-49D2-A3EA-4004E7C577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3051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559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2287-917E-4E79-BDEE-E29995F073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069206"/>
      </p:ext>
    </p:extLst>
  </p:cSld>
  <p:clrMapOvr>
    <a:masterClrMapping/>
  </p:clrMapOvr>
  <p:transition>
    <p:rand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8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8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8E434-5FE2-4C5A-9E1B-4F22542F46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33660"/>
      </p:ext>
    </p:extLst>
  </p:cSld>
  <p:clrMapOvr>
    <a:masterClrMapping/>
  </p:clrMapOvr>
  <p:transition>
    <p:rand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8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8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6B9F-3305-40B4-9C29-9CAE678E93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28316"/>
      </p:ext>
    </p:extLst>
  </p:cSld>
  <p:clrMapOvr>
    <a:masterClrMapping/>
  </p:clrMapOvr>
  <p:transition>
    <p:rand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8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03D0F-6353-41E7-B5E6-5294FEE37A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79541"/>
      </p:ext>
    </p:extLst>
  </p:cSld>
  <p:clrMapOvr>
    <a:masterClrMapping/>
  </p:clrMapOvr>
  <p:transition>
    <p:rand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8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82539-E212-407B-A3E1-25345BC8C4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55036"/>
      </p:ext>
    </p:extLst>
  </p:cSld>
  <p:clrMapOvr>
    <a:masterClrMapping/>
  </p:clrMapOvr>
  <p:transition>
    <p:random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8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8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D2E48-BB01-4E07-B082-7939E59527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43688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92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23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2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78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4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986907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93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00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18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78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25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56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36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12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472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5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4249224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94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89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67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F17E41A9-2CD0-43F8-AF3E-921AC4D9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29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B3884-C4E0-4C69-A8FD-F18F60659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46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95DED-95F6-4968-9998-E2E951BE7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23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94A-1E24-4D32-90FB-04EEC0B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746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838B0-FD27-42CA-B7CC-6920A3DB3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136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352F7-3FB5-424A-97E4-D67ABB746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56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2ED00-90A7-442B-83FF-860238B10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35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9165540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4B2BD-68BD-4DED-9543-F25789EE1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3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797F5-3359-4840-A674-40082A04F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7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6B8E-E131-41FB-987C-AFA60AC4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93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49A56-3FD3-40AA-98DC-1D61DF3AE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9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2D6A0-7A3C-4C64-9CD0-710DD4BA4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49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B3CE2-BC66-4827-8720-CDF15E5A0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45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2CD9-31BB-49AB-8436-894B73DFE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06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0BD2-B4C0-4E39-8274-90011734A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606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01DD9-5F06-464E-B018-CA67885BD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381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E1F45-88AE-4055-B782-401FEE77D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6326229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3BB4C-5A6B-4AA6-8262-C6FDE002C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38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D7074-BC3D-42B5-A3C5-A6C97BBAA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50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2A845-A1D3-48B1-95CF-BD2A1307F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34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9D12D174-8C47-4B62-9B5C-D08701650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930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1AB48-B34F-4777-9684-64D759663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437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D34EC-06A7-4B4C-BCFA-A4492C380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47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48173-1D09-4115-9E7C-701910C28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10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AF05-6FA4-4C00-BCF2-AC0C0277F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66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289F0-894C-4480-B213-8A7C17F0E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098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1ECF8-E04B-4B90-A489-5F5833624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2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801368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21588-3BCF-4115-B6BE-86B3B9502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185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A3307-4A40-47ED-8315-B2B3748CF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696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E44D4-917B-48EE-9A57-9DE046D0A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606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E686F-0BD8-43F4-93D5-6FD7021AA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798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A38B2-F0C3-4FF7-8C44-5D4EF2966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69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AE964-1275-4548-ACA2-799CA18D9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257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B0B2E4C-900E-4589-A7F5-A4F79B3FC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915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FBE3-D4A1-4C1B-BA25-453E469E2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000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6742C-EE77-45DD-A213-76A282435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026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72012-FF12-4F0B-A36B-3B4403BAF9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9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9840388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08C08-F0AB-42B8-9B17-BE07BB75D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984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6AF67-0E02-4B56-9C60-64739E4CD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827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38476-B2F7-406B-B198-F350136BE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98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487FC-537A-4B4D-8CA2-FD7716386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944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4FF39-6678-4E31-82EF-DDFFD9484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099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5F554-D149-4E97-BFF3-EE577AF56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26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E1E6F-ED47-438B-876E-1E45D2484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115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44CEE-E777-4441-B7E8-BF64AD8BD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311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A3506-729E-4732-92B7-D45B39C2C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069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B4ED8-FB05-429D-AA0A-1976D215F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3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9048302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D9B9D-2493-4981-922A-5BA9FA382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911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C2E20-E64F-4292-95CD-05D13C563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001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E7DC0-087B-4A50-ACF5-333DBD9EB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510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38000-5F9D-4F5A-98AB-00CD9A42F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803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8A3BC-1F08-4E79-A81A-EF21C944E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175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F52D7-2E00-4D90-978F-4AFDAA401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592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607A6-85B0-4DC1-B5C9-2793A8BAF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095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C6C3BF-165B-4CD3-8ACE-9DEFF4A679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4806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6F25BD-9D76-4E35-9E0A-3550FA5256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016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D79B98-1692-43DC-8272-E6791E7DE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34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0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197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732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919" r:id="rId20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5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EA0DC02-7695-4D40-A203-9A17C426A2E5}" type="datetimeFigureOut">
              <a:rPr lang="en-US"/>
              <a:pPr>
                <a:defRPr/>
              </a:pPr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306A047-9EEA-49CB-808F-CFFD55F060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16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DCEE5A-F377-4068-929B-9A73A3E715F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1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2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3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704ADC-BA12-4062-AE47-BCDF52D4F2A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10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AF241-5010-4B5E-A6EE-D6C96B68A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F07A4-0383-47A9-852A-D7B295C24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2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4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6C6ADF-3275-4684-9295-BA4487858C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9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P_SAGRI_TXT_Soybean_Pa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01F45B-38F7-44F6-91A4-6600E3B19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5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PP_SAGRI_TXT_Soybean_Patch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DC2E17-98C8-4AE3-82FC-396F623251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B101AC-19B7-4D32-BEFD-CF016A6763E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9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534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DDDDDD"/>
              </a:solidFill>
              <a:latin typeface="Times New Roman" pitchFamily="18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DDDDDD"/>
              </a:solidFill>
              <a:latin typeface="Times New Roman" pitchFamily="18" charset="0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E33607-890A-4146-B249-4FBCF73D5D7A}" type="slidenum">
              <a:rPr lang="en-US" altLang="en-US">
                <a:solidFill>
                  <a:srgbClr val="DDDDDD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DDDDDD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3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534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DDDDDD"/>
              </a:solidFill>
              <a:latin typeface="Times New Roman" pitchFamily="18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DDDDDD"/>
              </a:solidFill>
              <a:latin typeface="Times New Roman" pitchFamily="18" charset="0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E33607-890A-4146-B249-4FBCF73D5D7A}" type="slidenum">
              <a:rPr lang="en-US" altLang="en-US">
                <a:solidFill>
                  <a:srgbClr val="DDDDDD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DDDDDD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29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Ø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1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3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5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4.pptx"/><Relationship Id="rId2" Type="http://schemas.openxmlformats.org/officeDocument/2006/relationships/slideLayout" Target="../slideLayouts/slideLayout21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5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657600" y="1447800"/>
            <a:ext cx="5218113" cy="1171575"/>
          </a:xfrm>
        </p:spPr>
        <p:txBody>
          <a:bodyPr/>
          <a:lstStyle/>
          <a:p>
            <a:r>
              <a:rPr lang="en-US" dirty="0" smtClean="0"/>
              <a:t>What Every UGA County Agent Should Know About Weed Science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15000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3657600"/>
            <a:ext cx="3322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Eric P. Prostko</a:t>
            </a:r>
          </a:p>
          <a:p>
            <a:r>
              <a:rPr lang="en-US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 Weed Specialist</a:t>
            </a:r>
          </a:p>
          <a:p>
            <a:r>
              <a:rPr lang="en-US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Dept. of Crop &amp; Soil Sciences</a:t>
            </a:r>
            <a:endParaRPr lang="en-US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1948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534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mtClean="0"/>
              <a:t>Commonly Used ALS Herbicides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4191000" cy="4648200"/>
          </a:xfrm>
        </p:spPr>
        <p:txBody>
          <a:bodyPr/>
          <a:lstStyle/>
          <a:p>
            <a:pPr eaLnBrk="1" hangingPunct="1"/>
            <a:r>
              <a:rPr lang="en-US" altLang="en-US" sz="2900" dirty="0" smtClean="0"/>
              <a:t> </a:t>
            </a:r>
            <a:r>
              <a:rPr lang="en-US" altLang="en-US" dirty="0" smtClean="0"/>
              <a:t>Accent</a:t>
            </a:r>
          </a:p>
          <a:p>
            <a:pPr eaLnBrk="1" hangingPunct="1"/>
            <a:r>
              <a:rPr lang="en-US" altLang="en-US" dirty="0" smtClean="0"/>
              <a:t> Ally/Cimarron</a:t>
            </a:r>
          </a:p>
          <a:p>
            <a:pPr eaLnBrk="1" hangingPunct="1"/>
            <a:r>
              <a:rPr lang="en-US" altLang="en-US" dirty="0" smtClean="0"/>
              <a:t> Beyond</a:t>
            </a:r>
          </a:p>
          <a:p>
            <a:pPr eaLnBrk="1" hangingPunct="1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FF00"/>
                </a:solidFill>
              </a:rPr>
              <a:t>Cadre </a:t>
            </a:r>
          </a:p>
          <a:p>
            <a:pPr eaLnBrk="1" hangingPunct="1"/>
            <a:r>
              <a:rPr lang="en-US" altLang="en-US" dirty="0" smtClean="0"/>
              <a:t> Classic</a:t>
            </a:r>
          </a:p>
          <a:p>
            <a:pPr eaLnBrk="1" hangingPunct="1"/>
            <a:r>
              <a:rPr lang="en-US" altLang="en-US" dirty="0" smtClean="0"/>
              <a:t> </a:t>
            </a:r>
            <a:r>
              <a:rPr lang="en-US" altLang="en-US" dirty="0" err="1" smtClean="0"/>
              <a:t>Envoke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 Express </a:t>
            </a:r>
          </a:p>
          <a:p>
            <a:pPr eaLnBrk="1" hangingPunct="1"/>
            <a:r>
              <a:rPr lang="en-US" altLang="en-US" dirty="0" smtClean="0"/>
              <a:t> Finesse</a:t>
            </a:r>
          </a:p>
          <a:p>
            <a:pPr eaLnBrk="1" hangingPunct="1"/>
            <a:r>
              <a:rPr lang="en-US" altLang="en-US" dirty="0" smtClean="0"/>
              <a:t> </a:t>
            </a:r>
            <a:r>
              <a:rPr lang="en-US" altLang="en-US" dirty="0" err="1" smtClean="0"/>
              <a:t>FirstRate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066800"/>
            <a:ext cx="4191000" cy="46482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FF00"/>
                </a:solidFill>
              </a:rPr>
              <a:t>Harmony Extra</a:t>
            </a:r>
          </a:p>
          <a:p>
            <a:pPr eaLnBrk="1" hangingPunct="1"/>
            <a:r>
              <a:rPr lang="en-US" altLang="en-US" dirty="0" smtClean="0"/>
              <a:t> Maverick Pro</a:t>
            </a:r>
          </a:p>
          <a:p>
            <a:pPr eaLnBrk="1" hangingPunct="1"/>
            <a:r>
              <a:rPr lang="en-US" altLang="en-US" dirty="0" smtClean="0"/>
              <a:t> Osprey </a:t>
            </a:r>
          </a:p>
          <a:p>
            <a:pPr eaLnBrk="1" hangingPunct="1"/>
            <a:r>
              <a:rPr lang="en-US" altLang="en-US" dirty="0" smtClean="0"/>
              <a:t> Permit/Sandea</a:t>
            </a:r>
          </a:p>
          <a:p>
            <a:pPr eaLnBrk="1" hangingPunct="1"/>
            <a:r>
              <a:rPr lang="en-US" altLang="en-US" dirty="0" smtClean="0"/>
              <a:t> </a:t>
            </a:r>
            <a:r>
              <a:rPr lang="en-US" altLang="en-US" dirty="0" err="1" smtClean="0"/>
              <a:t>Powerflex</a:t>
            </a:r>
            <a:r>
              <a:rPr lang="en-US" altLang="en-US" dirty="0" smtClean="0"/>
              <a:t> </a:t>
            </a:r>
          </a:p>
          <a:p>
            <a:pPr eaLnBrk="1" hangingPunct="1"/>
            <a:r>
              <a:rPr lang="en-US" altLang="en-US" dirty="0" smtClean="0"/>
              <a:t> Pursuit</a:t>
            </a:r>
          </a:p>
          <a:p>
            <a:pPr eaLnBrk="1" hangingPunct="1"/>
            <a:r>
              <a:rPr lang="en-US" altLang="en-US" dirty="0" smtClean="0"/>
              <a:t> Python</a:t>
            </a:r>
          </a:p>
          <a:p>
            <a:pPr eaLnBrk="1" hangingPunct="1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FF00"/>
                </a:solidFill>
              </a:rPr>
              <a:t>Staple</a:t>
            </a:r>
          </a:p>
          <a:p>
            <a:pPr eaLnBrk="1" hangingPunct="1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FF00"/>
                </a:solidFill>
              </a:rPr>
              <a:t>Steadfast Q</a:t>
            </a:r>
          </a:p>
          <a:p>
            <a:pPr eaLnBrk="1" hangingPunct="1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FF00"/>
                </a:solidFill>
              </a:rPr>
              <a:t>Strongarm </a:t>
            </a:r>
          </a:p>
        </p:txBody>
      </p:sp>
    </p:spTree>
    <p:extLst>
      <p:ext uri="{BB962C8B-B14F-4D97-AF65-F5344CB8AC3E}">
        <p14:creationId xmlns:p14="http://schemas.microsoft.com/office/powerpoint/2010/main" val="2861875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Insecticide/Herbicide Interactions</a:t>
            </a: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81012" y="1239838"/>
            <a:ext cx="5691188" cy="4856162"/>
          </a:xfrm>
        </p:spPr>
        <p:txBody>
          <a:bodyPr/>
          <a:lstStyle/>
          <a:p>
            <a:r>
              <a:rPr lang="en-US" altLang="en-US" sz="2800" u="sng" dirty="0"/>
              <a:t>Insecticides</a:t>
            </a:r>
          </a:p>
          <a:p>
            <a:pPr lvl="1"/>
            <a:r>
              <a:rPr lang="en-US" altLang="en-US" sz="2400" i="1" dirty="0"/>
              <a:t>Organophosphates (OP’S)</a:t>
            </a:r>
          </a:p>
          <a:p>
            <a:pPr lvl="1"/>
            <a:r>
              <a:rPr lang="en-US" altLang="en-US" sz="2400" i="1" dirty="0"/>
              <a:t>Counter, </a:t>
            </a:r>
            <a:r>
              <a:rPr lang="en-US" altLang="en-US" sz="2400" i="1" dirty="0" err="1"/>
              <a:t>Lorsban</a:t>
            </a:r>
            <a:r>
              <a:rPr lang="en-US" altLang="en-US" sz="2400" i="1" dirty="0"/>
              <a:t>, </a:t>
            </a:r>
            <a:r>
              <a:rPr lang="en-US" altLang="en-US" sz="2400" i="1" dirty="0" err="1" smtClean="0"/>
              <a:t>Thimet</a:t>
            </a:r>
            <a:endParaRPr lang="en-US" altLang="en-US" sz="2400" i="1" dirty="0"/>
          </a:p>
          <a:p>
            <a:r>
              <a:rPr lang="en-US" altLang="en-US" sz="2800" u="sng" dirty="0"/>
              <a:t>Herbicides</a:t>
            </a:r>
          </a:p>
          <a:p>
            <a:pPr lvl="1"/>
            <a:r>
              <a:rPr lang="en-US" altLang="en-US" sz="2400" i="1" dirty="0" smtClean="0"/>
              <a:t>Steadfast Q</a:t>
            </a:r>
          </a:p>
          <a:p>
            <a:pPr lvl="1"/>
            <a:r>
              <a:rPr lang="en-US" altLang="en-US" sz="2400" i="1" dirty="0" err="1" smtClean="0"/>
              <a:t>Capreno</a:t>
            </a:r>
            <a:endParaRPr lang="en-US" altLang="en-US" sz="2400" i="1" dirty="0" smtClean="0"/>
          </a:p>
          <a:p>
            <a:pPr lvl="1"/>
            <a:r>
              <a:rPr lang="en-US" altLang="en-US" sz="2400" i="1" dirty="0" err="1" smtClean="0"/>
              <a:t>Halex</a:t>
            </a:r>
            <a:r>
              <a:rPr lang="en-US" altLang="en-US" sz="2400" i="1" dirty="0" smtClean="0"/>
              <a:t> GT</a:t>
            </a:r>
          </a:p>
          <a:p>
            <a:pPr lvl="1"/>
            <a:r>
              <a:rPr lang="en-US" altLang="en-US" sz="2400" i="1" dirty="0" err="1" smtClean="0"/>
              <a:t>Sandea</a:t>
            </a:r>
            <a:endParaRPr lang="en-US" altLang="en-US" sz="2400" dirty="0"/>
          </a:p>
          <a:p>
            <a:r>
              <a:rPr lang="en-US" altLang="en-US" sz="2800" u="sng" dirty="0" smtClean="0"/>
              <a:t>Why?</a:t>
            </a:r>
          </a:p>
          <a:p>
            <a:pPr lvl="1"/>
            <a:r>
              <a:rPr lang="en-US" altLang="en-US" sz="2400" i="1" dirty="0" smtClean="0"/>
              <a:t>overload the plant’s ability to metabolize chemicals</a:t>
            </a:r>
            <a:endParaRPr lang="en-US" altLang="en-US" sz="2400" i="1" dirty="0"/>
          </a:p>
        </p:txBody>
      </p:sp>
      <p:pic>
        <p:nvPicPr>
          <p:cNvPr id="180231" name="Picture 7" descr="rimsulf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143000"/>
            <a:ext cx="2082800" cy="2351088"/>
          </a:xfrm>
        </p:spPr>
      </p:pic>
      <p:pic>
        <p:nvPicPr>
          <p:cNvPr id="180232" name="Picture 8" descr="rimsulf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3581400"/>
            <a:ext cx="3547491" cy="1809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3533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5" t="7998" r="33994" b="4003"/>
          <a:stretch/>
        </p:blipFill>
        <p:spPr bwMode="auto">
          <a:xfrm>
            <a:off x="2057400" y="87352"/>
            <a:ext cx="5251971" cy="679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6670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Counter 20CR @ 6 oz/A (INFR) FB Steadfast 75WG @ 0.75 oz/A + NIS @ 0.25% (V3-V4)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96" y="1239838"/>
            <a:ext cx="3642121" cy="4856162"/>
          </a:xfrm>
        </p:spPr>
      </p:pic>
      <p:sp>
        <p:nvSpPr>
          <p:cNvPr id="7" name="TextBox 6"/>
          <p:cNvSpPr txBox="1"/>
          <p:nvPr/>
        </p:nvSpPr>
        <p:spPr>
          <a:xfrm>
            <a:off x="76200" y="63246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solidFill>
                  <a:srgbClr val="FFC000"/>
                </a:solidFill>
              </a:rPr>
              <a:t>CN-06-12</a:t>
            </a:r>
          </a:p>
          <a:p>
            <a:r>
              <a:rPr lang="en-US" sz="800" b="1" i="1" dirty="0">
                <a:solidFill>
                  <a:srgbClr val="FFC000"/>
                </a:solidFill>
              </a:rPr>
              <a:t>DKC 66-97</a:t>
            </a:r>
          </a:p>
          <a:p>
            <a:r>
              <a:rPr lang="en-US" sz="800" b="1" i="1" dirty="0">
                <a:solidFill>
                  <a:srgbClr val="FFC000"/>
                </a:solidFill>
              </a:rPr>
              <a:t>15 DAT</a:t>
            </a:r>
          </a:p>
        </p:txBody>
      </p:sp>
    </p:spTree>
    <p:extLst>
      <p:ext uri="{BB962C8B-B14F-4D97-AF65-F5344CB8AC3E}">
        <p14:creationId xmlns:p14="http://schemas.microsoft.com/office/powerpoint/2010/main" val="23745303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Field Corn (DKC 66-97) Yield Response to Counter </a:t>
            </a:r>
            <a:r>
              <a:rPr lang="en-US" sz="2800" dirty="0" err="1" smtClean="0"/>
              <a:t>fb</a:t>
            </a:r>
            <a:r>
              <a:rPr lang="en-US" sz="2800" dirty="0" smtClean="0"/>
              <a:t> Steadfast - 2012</a:t>
            </a:r>
            <a:endParaRPr lang="en-US" sz="2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0590685"/>
              </p:ext>
            </p:extLst>
          </p:nvPr>
        </p:nvGraphicFramePr>
        <p:xfrm>
          <a:off x="498391" y="1219200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9578" y="6506289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srgbClr val="FFC000"/>
                </a:solidFill>
                <a:latin typeface="Times New Roman" pitchFamily="18" charset="0"/>
              </a:rPr>
              <a:t>CN-06-12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821" y="339144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FFFF"/>
                </a:solidFill>
                <a:latin typeface="Times New Roman" pitchFamily="18" charset="0"/>
              </a:rPr>
              <a:t>Bu/A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3400" y="6251867"/>
            <a:ext cx="1214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FFFF"/>
                </a:solidFill>
                <a:latin typeface="Times New Roman" pitchFamily="18" charset="0"/>
              </a:rPr>
              <a:t>Treatment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9000" y="1447800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LSD 0.10 = 26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CV = 12.82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30480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-43.5%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61574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Counter 15G (INFR) fb Halex GT + Atrazine + AMS + NIS (V4)</a:t>
            </a: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96" y="1239838"/>
            <a:ext cx="3642121" cy="485616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</p:spPr>
      </p:pic>
      <p:sp>
        <p:nvSpPr>
          <p:cNvPr id="11" name="TextBox 10"/>
          <p:cNvSpPr txBox="1"/>
          <p:nvPr/>
        </p:nvSpPr>
        <p:spPr>
          <a:xfrm>
            <a:off x="1828800" y="6096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DKC 62-08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8400" y="609667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P1794VYHR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FFC000"/>
                </a:solidFill>
              </a:rPr>
              <a:t>CN-07-17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April 24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6 DAT</a:t>
            </a:r>
          </a:p>
        </p:txBody>
      </p:sp>
    </p:spTree>
    <p:extLst>
      <p:ext uri="{BB962C8B-B14F-4D97-AF65-F5344CB8AC3E}">
        <p14:creationId xmlns:p14="http://schemas.microsoft.com/office/powerpoint/2010/main" val="17529623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Field Corn Hybrid Yield Response to POST Applied Acuron or Halex GT with/without Counter INFR - 2017</a:t>
            </a:r>
            <a:endParaRPr lang="en-US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389341"/>
              </p:ext>
            </p:extLst>
          </p:nvPr>
        </p:nvGraphicFramePr>
        <p:xfrm>
          <a:off x="481013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0" y="1828800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LSD 0.10 = 5</a:t>
            </a:r>
          </a:p>
          <a:p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 = 2.4</a:t>
            </a:r>
            <a:endParaRPr 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00" y="6309380"/>
            <a:ext cx="2234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CN-07-17</a:t>
            </a:r>
          </a:p>
          <a:p>
            <a:r>
              <a:rPr lang="en-US" sz="1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*21,606  plant population</a:t>
            </a:r>
            <a:endParaRPr lang="en-US" sz="14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162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ALS-Sensitive Field Corn Hybrids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u="sng" dirty="0" smtClean="0"/>
              <a:t>Dekalb</a:t>
            </a:r>
          </a:p>
          <a:p>
            <a:pPr lvl="1"/>
            <a:r>
              <a:rPr lang="en-US" dirty="0" smtClean="0"/>
              <a:t> 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WARNING</a:t>
            </a:r>
            <a:r>
              <a:rPr lang="en-US" i="1" dirty="0" smtClean="0">
                <a:solidFill>
                  <a:srgbClr val="FFFF00"/>
                </a:solidFill>
              </a:rPr>
              <a:t>S</a:t>
            </a:r>
          </a:p>
          <a:p>
            <a:pPr lvl="2"/>
            <a:r>
              <a:rPr lang="en-US" i="1" dirty="0" smtClean="0"/>
              <a:t>DKC 62-05</a:t>
            </a:r>
          </a:p>
          <a:p>
            <a:pPr lvl="2"/>
            <a:r>
              <a:rPr lang="en-US" i="1" dirty="0" smtClean="0"/>
              <a:t>DKC 62-06</a:t>
            </a:r>
          </a:p>
          <a:p>
            <a:pPr lvl="2"/>
            <a:r>
              <a:rPr lang="en-US" i="1" dirty="0" smtClean="0"/>
              <a:t>DKC 62-08</a:t>
            </a:r>
          </a:p>
          <a:p>
            <a:pPr lvl="2"/>
            <a:r>
              <a:rPr lang="en-US" i="1" dirty="0" smtClean="0"/>
              <a:t>DKC 63-44</a:t>
            </a:r>
          </a:p>
          <a:p>
            <a:pPr lvl="2"/>
            <a:r>
              <a:rPr lang="en-US" i="1" dirty="0" smtClean="0"/>
              <a:t>DKC 63-47</a:t>
            </a:r>
          </a:p>
          <a:p>
            <a:pPr lvl="2"/>
            <a:r>
              <a:rPr lang="en-US" i="1" dirty="0" smtClean="0"/>
              <a:t>DKC 63-55</a:t>
            </a:r>
          </a:p>
          <a:p>
            <a:pPr lvl="2"/>
            <a:r>
              <a:rPr lang="en-US" i="1" dirty="0" smtClean="0"/>
              <a:t>DKC 64-69</a:t>
            </a:r>
          </a:p>
          <a:p>
            <a:pPr lvl="1"/>
            <a:r>
              <a:rPr lang="en-US" i="1" dirty="0" smtClean="0"/>
              <a:t> 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CAUTIONS</a:t>
            </a:r>
          </a:p>
          <a:p>
            <a:pPr lvl="2"/>
            <a:r>
              <a:rPr lang="en-US" i="1" dirty="0" smtClean="0"/>
              <a:t>65-17, 65-18, 65-20</a:t>
            </a:r>
          </a:p>
          <a:p>
            <a:pPr lvl="2"/>
            <a:r>
              <a:rPr lang="en-US" i="1" dirty="0" smtClean="0"/>
              <a:t>70-01, 70-03</a:t>
            </a:r>
          </a:p>
          <a:p>
            <a:pPr lvl="2"/>
            <a:r>
              <a:rPr lang="en-US" i="1" dirty="0" smtClean="0"/>
              <a:t>RX940, RX940RR2</a:t>
            </a:r>
            <a:endParaRPr lang="en-US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1239838"/>
            <a:ext cx="4572000" cy="4856162"/>
          </a:xfrm>
        </p:spPr>
        <p:txBody>
          <a:bodyPr/>
          <a:lstStyle/>
          <a:p>
            <a:r>
              <a:rPr lang="en-US" u="sng" dirty="0" smtClean="0"/>
              <a:t>Pioneer</a:t>
            </a:r>
          </a:p>
          <a:p>
            <a:pPr lvl="1"/>
            <a:r>
              <a:rPr lang="en-US" i="1" dirty="0" smtClean="0">
                <a:solidFill>
                  <a:srgbClr val="FFFF00"/>
                </a:solidFill>
              </a:rPr>
              <a:t>WARNINGS</a:t>
            </a:r>
          </a:p>
          <a:p>
            <a:pPr lvl="2"/>
            <a:r>
              <a:rPr lang="en-US" i="1" dirty="0" smtClean="0"/>
              <a:t>P1324HR</a:t>
            </a:r>
          </a:p>
          <a:p>
            <a:pPr lvl="2"/>
            <a:r>
              <a:rPr lang="en-US" i="1" dirty="0" smtClean="0"/>
              <a:t>P1360</a:t>
            </a:r>
          </a:p>
          <a:p>
            <a:pPr lvl="2"/>
            <a:r>
              <a:rPr lang="en-US" i="1" dirty="0" smtClean="0"/>
              <a:t>P1360AM</a:t>
            </a:r>
          </a:p>
          <a:p>
            <a:pPr lvl="2"/>
            <a:r>
              <a:rPr lang="en-US" i="1" dirty="0" smtClean="0"/>
              <a:t>P1360CHR</a:t>
            </a:r>
          </a:p>
          <a:p>
            <a:pPr lvl="2"/>
            <a:r>
              <a:rPr lang="en-US" i="1" dirty="0" smtClean="0"/>
              <a:t>P1360HR</a:t>
            </a:r>
          </a:p>
          <a:p>
            <a:pPr lvl="2"/>
            <a:r>
              <a:rPr lang="en-US" i="1" dirty="0" smtClean="0"/>
              <a:t>P1739R</a:t>
            </a:r>
          </a:p>
          <a:p>
            <a:pPr lvl="2"/>
            <a:r>
              <a:rPr lang="en-US" i="1" dirty="0" smtClean="0"/>
              <a:t>P1739YR</a:t>
            </a:r>
          </a:p>
          <a:p>
            <a:pPr lvl="1"/>
            <a:r>
              <a:rPr lang="en-US" i="1" dirty="0" smtClean="0">
                <a:solidFill>
                  <a:srgbClr val="FFFF00"/>
                </a:solidFill>
              </a:rPr>
              <a:t>CAUTIONS</a:t>
            </a:r>
          </a:p>
          <a:p>
            <a:pPr lvl="2"/>
            <a:r>
              <a:rPr lang="en-US" i="1" dirty="0" smtClean="0">
                <a:solidFill>
                  <a:srgbClr val="F8F8F8"/>
                </a:solidFill>
              </a:rPr>
              <a:t>P1637R, P1637VYHR, P1637YHR</a:t>
            </a:r>
          </a:p>
          <a:p>
            <a:pPr lvl="2"/>
            <a:r>
              <a:rPr lang="en-US" i="1" dirty="0" smtClean="0">
                <a:solidFill>
                  <a:srgbClr val="F8F8F8"/>
                </a:solidFill>
              </a:rPr>
              <a:t>P1690,P1690HR, P1690R</a:t>
            </a:r>
          </a:p>
          <a:p>
            <a:pPr lvl="2"/>
            <a:r>
              <a:rPr lang="en-US" i="1" dirty="0" smtClean="0">
                <a:solidFill>
                  <a:srgbClr val="F8F8F8"/>
                </a:solidFill>
              </a:rPr>
              <a:t>P2088R, P2089YHR</a:t>
            </a:r>
          </a:p>
          <a:p>
            <a:pPr marL="914400" lvl="2" indent="0">
              <a:buNone/>
            </a:pPr>
            <a:r>
              <a:rPr lang="en-US" i="1" dirty="0" smtClean="0">
                <a:solidFill>
                  <a:srgbClr val="FFFF00"/>
                </a:solidFill>
              </a:rPr>
              <a:t>	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731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Texas Panicum vs. Crabgrass</a:t>
            </a:r>
          </a:p>
        </p:txBody>
      </p:sp>
      <p:pic>
        <p:nvPicPr>
          <p:cNvPr id="201734" name="Picture 6" descr="pante6-27b.jpg (31224 bytes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95400"/>
            <a:ext cx="3463925" cy="5024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1741" name="Text Box 13"/>
          <p:cNvSpPr txBox="1">
            <a:spLocks noChangeArrowheads="1"/>
          </p:cNvSpPr>
          <p:nvPr/>
        </p:nvSpPr>
        <p:spPr bwMode="auto">
          <a:xfrm>
            <a:off x="7451725" y="4967288"/>
            <a:ext cx="890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itchFamily="18" charset="0"/>
              </a:rPr>
              <a:t>WSSA</a:t>
            </a:r>
          </a:p>
        </p:txBody>
      </p:sp>
      <p:pic>
        <p:nvPicPr>
          <p:cNvPr id="201743" name="Picture 15" descr="Digitaria ciliaris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828800"/>
            <a:ext cx="5005388" cy="3754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1746" name="Oval 18"/>
          <p:cNvSpPr>
            <a:spLocks noChangeArrowheads="1"/>
          </p:cNvSpPr>
          <p:nvPr/>
        </p:nvSpPr>
        <p:spPr bwMode="auto">
          <a:xfrm>
            <a:off x="1295400" y="3886200"/>
            <a:ext cx="121920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1747" name="Oval 19"/>
          <p:cNvSpPr>
            <a:spLocks noChangeArrowheads="1"/>
          </p:cNvSpPr>
          <p:nvPr/>
        </p:nvSpPr>
        <p:spPr bwMode="auto">
          <a:xfrm>
            <a:off x="7315200" y="3810000"/>
            <a:ext cx="838200" cy="685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1748" name="Text Box 20"/>
          <p:cNvSpPr txBox="1">
            <a:spLocks noChangeArrowheads="1"/>
          </p:cNvSpPr>
          <p:nvPr/>
        </p:nvSpPr>
        <p:spPr bwMode="auto">
          <a:xfrm>
            <a:off x="288925" y="3595688"/>
            <a:ext cx="1120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  <a:latin typeface="Times New Roman" pitchFamily="18" charset="0"/>
              </a:rPr>
              <a:t>Fringe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  <a:latin typeface="Times New Roman" pitchFamily="18" charset="0"/>
              </a:rPr>
              <a:t> hairs</a:t>
            </a:r>
          </a:p>
        </p:txBody>
      </p:sp>
      <p:sp>
        <p:nvSpPr>
          <p:cNvPr id="201749" name="Text Box 21"/>
          <p:cNvSpPr txBox="1">
            <a:spLocks noChangeArrowheads="1"/>
          </p:cNvSpPr>
          <p:nvPr/>
        </p:nvSpPr>
        <p:spPr bwMode="auto">
          <a:xfrm>
            <a:off x="7146925" y="4662488"/>
            <a:ext cx="1493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itchFamily="18" charset="0"/>
              </a:rPr>
              <a:t>membranous</a:t>
            </a:r>
          </a:p>
        </p:txBody>
      </p:sp>
      <p:sp>
        <p:nvSpPr>
          <p:cNvPr id="201750" name="Text Box 22"/>
          <p:cNvSpPr txBox="1">
            <a:spLocks noChangeArrowheads="1"/>
          </p:cNvSpPr>
          <p:nvPr/>
        </p:nvSpPr>
        <p:spPr bwMode="auto">
          <a:xfrm>
            <a:off x="822325" y="6262688"/>
            <a:ext cx="172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  <a:latin typeface="Times New Roman" pitchFamily="18" charset="0"/>
              </a:rPr>
              <a:t>Texas panicum</a:t>
            </a:r>
          </a:p>
        </p:txBody>
      </p:sp>
      <p:sp>
        <p:nvSpPr>
          <p:cNvPr id="201751" name="Text Box 23"/>
          <p:cNvSpPr txBox="1">
            <a:spLocks noChangeArrowheads="1"/>
          </p:cNvSpPr>
          <p:nvPr/>
        </p:nvSpPr>
        <p:spPr bwMode="auto">
          <a:xfrm>
            <a:off x="4784725" y="5576888"/>
            <a:ext cx="212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  <a:latin typeface="Times New Roman" pitchFamily="18" charset="0"/>
              </a:rPr>
              <a:t>Southern crabgrass</a:t>
            </a:r>
          </a:p>
        </p:txBody>
      </p:sp>
    </p:spTree>
    <p:extLst>
      <p:ext uri="{BB962C8B-B14F-4D97-AF65-F5344CB8AC3E}">
        <p14:creationId xmlns:p14="http://schemas.microsoft.com/office/powerpoint/2010/main" val="15443973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eprostko\prostkoeric C drive\weeds\Picture 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406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3" y="1239838"/>
            <a:ext cx="8586787" cy="4856162"/>
          </a:xfrm>
        </p:spPr>
        <p:txBody>
          <a:bodyPr/>
          <a:lstStyle/>
          <a:p>
            <a:r>
              <a:rPr lang="en-US" dirty="0" smtClean="0"/>
              <a:t>Herbicides are unpredictable</a:t>
            </a:r>
          </a:p>
          <a:p>
            <a:pPr lvl="1"/>
            <a:r>
              <a:rPr lang="en-US" dirty="0" smtClean="0"/>
              <a:t>influenced by everything: sprayer, soil type, temperature, moisture, humidity, weed species, stage of growth, etc. etc.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when things go bad, they can go really bad!</a:t>
            </a:r>
          </a:p>
          <a:p>
            <a:pPr lvl="2"/>
            <a:r>
              <a:rPr lang="en-US" dirty="0" smtClean="0"/>
              <a:t>fungicides/insecticides rarely (never?) kill crops</a:t>
            </a:r>
          </a:p>
          <a:p>
            <a:r>
              <a:rPr lang="en-US" dirty="0" smtClean="0"/>
              <a:t>Herbicides</a:t>
            </a:r>
          </a:p>
          <a:p>
            <a:pPr lvl="2"/>
            <a:r>
              <a:rPr lang="en-US" dirty="0" smtClean="0"/>
              <a:t>do not guess</a:t>
            </a:r>
          </a:p>
          <a:p>
            <a:pPr lvl="2"/>
            <a:r>
              <a:rPr lang="en-US" dirty="0" smtClean="0"/>
              <a:t>do not assume</a:t>
            </a:r>
          </a:p>
          <a:p>
            <a:pPr lvl="2"/>
            <a:r>
              <a:rPr lang="en-US" dirty="0" smtClean="0"/>
              <a:t>share only results based on repeatable sound science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29773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6477001" cy="1143000"/>
          </a:xfrm>
        </p:spPr>
        <p:txBody>
          <a:bodyPr/>
          <a:lstStyle/>
          <a:p>
            <a:pPr eaLnBrk="1" hangingPunct="1"/>
            <a:r>
              <a:rPr lang="en-US" altLang="en-US" sz="3200" dirty="0" err="1" smtClean="0"/>
              <a:t>Metribuzin</a:t>
            </a:r>
            <a:r>
              <a:rPr lang="en-US" altLang="en-US" sz="3200" dirty="0" smtClean="0"/>
              <a:t> on soybean</a:t>
            </a:r>
            <a:br>
              <a:rPr lang="en-US" altLang="en-US" sz="3200" dirty="0" smtClean="0"/>
            </a:br>
            <a:r>
              <a:rPr lang="en-US" altLang="en-US" sz="2800" i="1" dirty="0" err="1" smtClean="0">
                <a:solidFill>
                  <a:srgbClr val="FFC000"/>
                </a:solidFill>
              </a:rPr>
              <a:t>Sencor</a:t>
            </a:r>
            <a:r>
              <a:rPr lang="en-US" altLang="en-US" sz="2800" i="1" dirty="0" smtClean="0">
                <a:solidFill>
                  <a:srgbClr val="FFC000"/>
                </a:solidFill>
              </a:rPr>
              <a:t>/</a:t>
            </a:r>
            <a:r>
              <a:rPr lang="en-US" altLang="en-US" sz="2800" i="1" dirty="0" err="1" smtClean="0">
                <a:solidFill>
                  <a:srgbClr val="FFC000"/>
                </a:solidFill>
              </a:rPr>
              <a:t>Lexone</a:t>
            </a:r>
            <a:endParaRPr lang="en-US" altLang="en-US" sz="2800" i="1" dirty="0" smtClean="0">
              <a:solidFill>
                <a:srgbClr val="FFC000"/>
              </a:solidFill>
            </a:endParaRPr>
          </a:p>
        </p:txBody>
      </p:sp>
      <p:sp>
        <p:nvSpPr>
          <p:cNvPr id="1679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419600" cy="4525963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Not a PPO (Valor or Reflex)</a:t>
            </a:r>
          </a:p>
          <a:p>
            <a:pPr eaLnBrk="1" hangingPunct="1"/>
            <a:r>
              <a:rPr lang="en-US" altLang="en-US" sz="2400" dirty="0" err="1" smtClean="0"/>
              <a:t>triazine</a:t>
            </a:r>
            <a:endParaRPr lang="en-US" altLang="en-US" sz="2400" dirty="0" smtClean="0"/>
          </a:p>
          <a:p>
            <a:pPr eaLnBrk="1" hangingPunct="1"/>
            <a:r>
              <a:rPr lang="en-US" altLang="en-US" sz="2400" dirty="0" smtClean="0"/>
              <a:t>Good on pigweed and sicklepod</a:t>
            </a:r>
          </a:p>
          <a:p>
            <a:pPr eaLnBrk="1" hangingPunct="1"/>
            <a:r>
              <a:rPr lang="en-US" altLang="en-US" sz="2400" dirty="0" smtClean="0"/>
              <a:t>Can be applied PPI</a:t>
            </a:r>
          </a:p>
          <a:p>
            <a:pPr lvl="1" eaLnBrk="1" hangingPunct="1"/>
            <a:r>
              <a:rPr lang="en-US" altLang="en-US" sz="2100" dirty="0" smtClean="0">
                <a:solidFill>
                  <a:srgbClr val="996633"/>
                </a:solidFill>
              </a:rPr>
              <a:t>Dryland fields?</a:t>
            </a:r>
          </a:p>
          <a:p>
            <a:pPr eaLnBrk="1" hangingPunct="1"/>
            <a:r>
              <a:rPr lang="en-US" altLang="en-US" sz="2400" dirty="0" smtClean="0"/>
              <a:t>Issues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soil texture, OM, pH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Varieties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Rotations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Company support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Lack of incentive at dealer level</a:t>
            </a:r>
          </a:p>
        </p:txBody>
      </p:sp>
      <p:pic>
        <p:nvPicPr>
          <p:cNvPr id="167940" name="Picture 8" descr="Bounda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905000"/>
            <a:ext cx="2286000" cy="668338"/>
          </a:xfrm>
        </p:spPr>
      </p:pic>
      <p:pic>
        <p:nvPicPr>
          <p:cNvPr id="167941" name="Picture 12" descr="AuthorityMT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19400"/>
            <a:ext cx="19812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9"/>
          <p:cNvSpPr txBox="1">
            <a:spLocks noChangeArrowheads="1"/>
          </p:cNvSpPr>
          <p:nvPr/>
        </p:nvSpPr>
        <p:spPr bwMode="auto">
          <a:xfrm>
            <a:off x="6724650" y="4124325"/>
            <a:ext cx="19050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TriCor 75DF</a:t>
            </a:r>
          </a:p>
        </p:txBody>
      </p:sp>
      <p:sp>
        <p:nvSpPr>
          <p:cNvPr id="21512" name="Text Box 21"/>
          <p:cNvSpPr txBox="1">
            <a:spLocks noChangeArrowheads="1"/>
          </p:cNvSpPr>
          <p:nvPr/>
        </p:nvSpPr>
        <p:spPr bwMode="auto">
          <a:xfrm>
            <a:off x="5299075" y="4876800"/>
            <a:ext cx="209232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Metribuzin 75DF</a:t>
            </a:r>
          </a:p>
        </p:txBody>
      </p:sp>
      <p:pic>
        <p:nvPicPr>
          <p:cNvPr id="1679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6274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94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2819400"/>
            <a:ext cx="2362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982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Metribuzin Use (%)  – US Soybeans (NASS)</a:t>
            </a:r>
            <a:r>
              <a:rPr lang="en-US" altLang="en-US" sz="3200" smtClean="0"/>
              <a:t/>
            </a:r>
            <a:br>
              <a:rPr lang="en-US" altLang="en-US" sz="3200" smtClean="0"/>
            </a:br>
            <a:r>
              <a:rPr lang="en-US" altLang="en-US" sz="2000" i="1" smtClean="0">
                <a:solidFill>
                  <a:srgbClr val="FFC000"/>
                </a:solidFill>
              </a:rPr>
              <a:t>Commercial Sale of Sencor began in 1973</a:t>
            </a:r>
          </a:p>
        </p:txBody>
      </p:sp>
      <p:graphicFrame>
        <p:nvGraphicFramePr>
          <p:cNvPr id="1026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689883"/>
              </p:ext>
            </p:extLst>
          </p:nvPr>
        </p:nvGraphicFramePr>
        <p:xfrm>
          <a:off x="304800" y="1524000"/>
          <a:ext cx="82296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Chart" r:id="rId3" imgW="8229600" imgH="4572000" progId="Excel.Chart.8">
                  <p:embed/>
                </p:oleObj>
              </mc:Choice>
              <mc:Fallback>
                <p:oleObj name="Chart" r:id="rId3" imgW="8229600" imgH="4572000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524000"/>
                        <a:ext cx="8229600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Box 8"/>
          <p:cNvSpPr txBox="1">
            <a:spLocks noChangeArrowheads="1"/>
          </p:cNvSpPr>
          <p:nvPr/>
        </p:nvSpPr>
        <p:spPr bwMode="auto">
          <a:xfrm>
            <a:off x="3521075" y="31242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00"/>
                </a:solidFill>
              </a:rPr>
              <a:t>RR</a:t>
            </a:r>
          </a:p>
        </p:txBody>
      </p:sp>
      <p:sp>
        <p:nvSpPr>
          <p:cNvPr id="1029" name="TextBox 12"/>
          <p:cNvSpPr txBox="1">
            <a:spLocks noChangeArrowheads="1"/>
          </p:cNvSpPr>
          <p:nvPr/>
        </p:nvSpPr>
        <p:spPr bwMode="auto">
          <a:xfrm>
            <a:off x="152400" y="6248400"/>
            <a:ext cx="3581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</a:rPr>
              <a:t>Command – 1985, Scepter - 1986, Pursuit - 1989</a:t>
            </a:r>
          </a:p>
        </p:txBody>
      </p:sp>
    </p:spTree>
    <p:extLst>
      <p:ext uri="{BB962C8B-B14F-4D97-AF65-F5344CB8AC3E}">
        <p14:creationId xmlns:p14="http://schemas.microsoft.com/office/powerpoint/2010/main" val="26581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Metribuzin Injury</a:t>
            </a:r>
          </a:p>
        </p:txBody>
      </p:sp>
      <p:pic>
        <p:nvPicPr>
          <p:cNvPr id="47107" name="Picture 4" descr="senco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47108" name="Picture 6" descr="sencor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0175" y="1600200"/>
            <a:ext cx="2914650" cy="2185988"/>
          </a:xfrm>
        </p:spPr>
      </p:pic>
      <p:pic>
        <p:nvPicPr>
          <p:cNvPr id="47109" name="Picture 9" descr="Metribuzin can injury soybeans through root uptake or more commonly by splash-up on the leaves. 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3962400"/>
            <a:ext cx="2971800" cy="1954213"/>
          </a:xfrm>
        </p:spPr>
      </p:pic>
    </p:spTree>
    <p:extLst>
      <p:ext uri="{BB962C8B-B14F-4D97-AF65-F5344CB8AC3E}">
        <p14:creationId xmlns:p14="http://schemas.microsoft.com/office/powerpoint/2010/main" val="30215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Glyphosate Yellow Flash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34400" cy="1139825"/>
          </a:xfrm>
        </p:spPr>
        <p:txBody>
          <a:bodyPr/>
          <a:lstStyle/>
          <a:p>
            <a:r>
              <a:rPr lang="en-US" sz="3200" dirty="0" smtClean="0"/>
              <a:t>Likely Cause of Glyphosate Yellow Flash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30725"/>
          </a:xfrm>
        </p:spPr>
        <p:txBody>
          <a:bodyPr/>
          <a:lstStyle/>
          <a:p>
            <a:r>
              <a:rPr lang="en-US" dirty="0" smtClean="0"/>
              <a:t>Degradation of glyphosate to AMPA</a:t>
            </a:r>
          </a:p>
          <a:p>
            <a:endParaRPr lang="en-US" dirty="0" smtClean="0"/>
          </a:p>
          <a:p>
            <a:r>
              <a:rPr lang="en-US" dirty="0" smtClean="0"/>
              <a:t>AMPA reduces  chlorophyll content in soybean</a:t>
            </a:r>
            <a:endParaRPr lang="en-US" dirty="0"/>
          </a:p>
        </p:txBody>
      </p:sp>
      <p:pic>
        <p:nvPicPr>
          <p:cNvPr id="6" name="Picture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828800"/>
            <a:ext cx="3886200" cy="291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3400" y="5594866"/>
            <a:ext cx="4213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AMPA = </a:t>
            </a:r>
            <a:r>
              <a:rPr lang="en-US" dirty="0" err="1">
                <a:solidFill>
                  <a:srgbClr val="000000"/>
                </a:solidFill>
              </a:rPr>
              <a:t>aminomethylphosphonic</a:t>
            </a:r>
            <a:r>
              <a:rPr lang="en-US" dirty="0">
                <a:solidFill>
                  <a:srgbClr val="000000"/>
                </a:solidFill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259722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34400" cy="1139825"/>
          </a:xfrm>
        </p:spPr>
        <p:txBody>
          <a:bodyPr/>
          <a:lstStyle/>
          <a:p>
            <a:r>
              <a:rPr lang="en-US" sz="3200" dirty="0" smtClean="0"/>
              <a:t>Recent Research on Glyphosate and Mineral Accumulation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447800"/>
            <a:ext cx="5029200" cy="4530725"/>
          </a:xfrm>
        </p:spPr>
        <p:txBody>
          <a:bodyPr/>
          <a:lstStyle/>
          <a:p>
            <a:r>
              <a:rPr lang="en-US" sz="2000" dirty="0" smtClean="0"/>
              <a:t>“Glyphosate is </a:t>
            </a:r>
            <a:r>
              <a:rPr lang="en-US" sz="2000" b="1" u="sng" dirty="0" smtClean="0"/>
              <a:t>unlikely</a:t>
            </a:r>
            <a:r>
              <a:rPr lang="en-US" sz="2000" dirty="0" smtClean="0"/>
              <a:t> to cause macro and micronutrient deficiencies in soybean if soil nutrient levels are properly maintained.”</a:t>
            </a:r>
          </a:p>
          <a:p>
            <a:pPr lvl="1"/>
            <a:r>
              <a:rPr lang="en-US" sz="1200" dirty="0"/>
              <a:t>Henry, R.S, K.A. Wise, and W.G. Johnson.  2011.  Glyphosate’s effect upon mineral accumulation in soybean.  Online.  Crop Management  doi:10.1094/CM-2011-1024-01-RS.</a:t>
            </a:r>
          </a:p>
          <a:p>
            <a:pPr lvl="1"/>
            <a:endParaRPr lang="en-US" sz="1600" dirty="0" smtClean="0"/>
          </a:p>
          <a:p>
            <a:r>
              <a:rPr lang="en-US" sz="2000" dirty="0" smtClean="0"/>
              <a:t> “</a:t>
            </a:r>
            <a:r>
              <a:rPr lang="en-US" sz="2000" dirty="0" smtClean="0">
                <a:latin typeface="AdvOT2e364b11"/>
              </a:rPr>
              <a:t>Considering </a:t>
            </a:r>
            <a:r>
              <a:rPr lang="en-US" sz="2000" dirty="0">
                <a:latin typeface="AdvOT2e364b11"/>
              </a:rPr>
              <a:t>the available data, </a:t>
            </a:r>
            <a:r>
              <a:rPr lang="en-US" sz="2000" dirty="0" smtClean="0">
                <a:latin typeface="AdvOT2e364b11"/>
              </a:rPr>
              <a:t>growers are </a:t>
            </a:r>
            <a:r>
              <a:rPr lang="en-US" sz="2000" dirty="0">
                <a:latin typeface="AdvOT2e364b11"/>
              </a:rPr>
              <a:t>unlikely to need </a:t>
            </a:r>
            <a:r>
              <a:rPr lang="en-US" sz="2000" dirty="0" err="1">
                <a:latin typeface="AdvOT2e364b11"/>
              </a:rPr>
              <a:t>Mn</a:t>
            </a:r>
            <a:r>
              <a:rPr lang="en-US" sz="2000" dirty="0">
                <a:latin typeface="AdvOT2e364b11"/>
              </a:rPr>
              <a:t> fertilizers just because they </a:t>
            </a:r>
            <a:r>
              <a:rPr lang="en-US" sz="2000" dirty="0" smtClean="0">
                <a:latin typeface="AdvOT2e364b11"/>
              </a:rPr>
              <a:t>use glyphosate </a:t>
            </a:r>
            <a:r>
              <a:rPr lang="en-US" sz="2000" dirty="0">
                <a:latin typeface="AdvOT2e364b11"/>
              </a:rPr>
              <a:t>on GR </a:t>
            </a:r>
            <a:r>
              <a:rPr lang="en-US" sz="2000" dirty="0" smtClean="0">
                <a:latin typeface="AdvOT2e364b11"/>
              </a:rPr>
              <a:t>soybeans.”</a:t>
            </a:r>
          </a:p>
          <a:p>
            <a:pPr lvl="1"/>
            <a:r>
              <a:rPr lang="en-US" sz="1200" dirty="0" smtClean="0"/>
              <a:t>Duke, S.O., J. </a:t>
            </a:r>
            <a:r>
              <a:rPr lang="en-US" sz="1200" dirty="0" err="1" smtClean="0"/>
              <a:t>Lydon</a:t>
            </a:r>
            <a:r>
              <a:rPr lang="en-US" sz="1200" dirty="0" smtClean="0"/>
              <a:t>, W.C. </a:t>
            </a:r>
            <a:r>
              <a:rPr lang="en-US" sz="1200" dirty="0" err="1" smtClean="0"/>
              <a:t>Koskinen</a:t>
            </a:r>
            <a:r>
              <a:rPr lang="en-US" sz="1200" dirty="0" smtClean="0"/>
              <a:t>, T.B., Moorman, R.L. Chaney, and R. </a:t>
            </a:r>
            <a:r>
              <a:rPr lang="en-US" sz="1200" dirty="0" err="1" smtClean="0"/>
              <a:t>Hammerschmid</a:t>
            </a:r>
            <a:r>
              <a:rPr lang="en-US" sz="1200" dirty="0" smtClean="0"/>
              <a:t>.  2012.  Glyphosate </a:t>
            </a:r>
            <a:r>
              <a:rPr lang="en-US" sz="1200" dirty="0"/>
              <a:t>Effects on Plant Mineral </a:t>
            </a:r>
            <a:r>
              <a:rPr lang="en-US" sz="1200" dirty="0" smtClean="0"/>
              <a:t>Nutrition, Crop </a:t>
            </a:r>
            <a:r>
              <a:rPr lang="en-US" sz="1200" dirty="0" err="1" smtClean="0"/>
              <a:t>Rhizosphere</a:t>
            </a:r>
            <a:r>
              <a:rPr lang="en-US" sz="1200" dirty="0" smtClean="0"/>
              <a:t>, </a:t>
            </a:r>
            <a:r>
              <a:rPr lang="en-US" sz="1200" dirty="0" err="1" smtClean="0"/>
              <a:t>Microbiota</a:t>
            </a:r>
            <a:r>
              <a:rPr lang="en-US" sz="1200" dirty="0"/>
              <a:t>, and Plant Disease in Glyphosate-Resistant </a:t>
            </a:r>
            <a:r>
              <a:rPr lang="en-US" sz="1200" dirty="0" smtClean="0"/>
              <a:t>Crops.</a:t>
            </a:r>
            <a:r>
              <a:rPr lang="en-US" sz="1200" dirty="0"/>
              <a:t> J. Agric. Food Chem. </a:t>
            </a:r>
            <a:r>
              <a:rPr lang="en-US" sz="1200" dirty="0" smtClean="0"/>
              <a:t>60:10375</a:t>
            </a:r>
            <a:r>
              <a:rPr lang="en-US" sz="1200" dirty="0"/>
              <a:t>−10397</a:t>
            </a:r>
            <a:r>
              <a:rPr lang="en-US" sz="1200" dirty="0" smtClean="0"/>
              <a:t>    </a:t>
            </a:r>
            <a:endParaRPr lang="en-US" sz="1200" dirty="0"/>
          </a:p>
        </p:txBody>
      </p:sp>
      <p:pic>
        <p:nvPicPr>
          <p:cNvPr id="6" name="Picture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524000"/>
            <a:ext cx="3886200" cy="291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08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Valor</a:t>
            </a:r>
            <a:br>
              <a:rPr lang="en-US" dirty="0" smtClean="0"/>
            </a:br>
            <a:r>
              <a:rPr lang="en-US" dirty="0" smtClean="0"/>
              <a:t>Great Weed Control vs. Crop Injury</a:t>
            </a:r>
            <a:endParaRPr lang="en-US" dirty="0"/>
          </a:p>
        </p:txBody>
      </p:sp>
      <p:pic>
        <p:nvPicPr>
          <p:cNvPr id="778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43706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4038600"/>
            <a:ext cx="35306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428750"/>
            <a:ext cx="2424112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4833938"/>
            <a:ext cx="94138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65688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5029200" y="1371600"/>
            <a:ext cx="0" cy="54102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2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Valor Injury in Peanut</a:t>
            </a:r>
          </a:p>
        </p:txBody>
      </p:sp>
      <p:pic>
        <p:nvPicPr>
          <p:cNvPr id="74755" name="Picture 3" descr="valor-pond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0238" y="1308100"/>
            <a:ext cx="3295650" cy="2471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4" descr="Close-up of Valor Inju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0575" y="1308100"/>
            <a:ext cx="2716213" cy="2471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5" descr="attapulgus-03-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0238" y="3932238"/>
            <a:ext cx="3295650" cy="2471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8" name="Picture 6" descr="dawson03-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3932238"/>
            <a:ext cx="3295650" cy="2471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9" name="Picture 7" descr="valorwor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147955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4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Valor Injury @ (6 oz/A) </a:t>
            </a:r>
            <a:br>
              <a:rPr lang="en-US" smtClean="0"/>
            </a:br>
            <a:r>
              <a:rPr lang="en-US" smtClean="0"/>
              <a:t>16 DAT</a:t>
            </a:r>
          </a:p>
        </p:txBody>
      </p:sp>
      <p:pic>
        <p:nvPicPr>
          <p:cNvPr id="34819" name="Picture 3" descr="IMG_2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447800"/>
            <a:ext cx="3287713" cy="4651375"/>
          </a:xfrm>
        </p:spPr>
      </p:pic>
      <p:pic>
        <p:nvPicPr>
          <p:cNvPr id="34820" name="Picture 4" descr="IMG_20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371600"/>
            <a:ext cx="2971800" cy="2092325"/>
          </a:xfrm>
        </p:spPr>
      </p:pic>
      <p:pic>
        <p:nvPicPr>
          <p:cNvPr id="34821" name="Picture 5" descr="IMG_203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3733800"/>
            <a:ext cx="3014663" cy="1930400"/>
          </a:xfrm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5740" y="6366602"/>
            <a:ext cx="110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000000"/>
                </a:solidFill>
              </a:rPr>
              <a:t>PE-08-09</a:t>
            </a:r>
            <a:endParaRPr lang="en-US" sz="1200" i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</a:rPr>
              <a:t>May 22, 2009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38" y="1828800"/>
            <a:ext cx="178766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PD: May 5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Rainfall Events: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5 = 0.04”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14 = 0.56”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15 = 0.16”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16 = 0.01”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17 = 0.51”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20 = 0.07”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21 = 0.59”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22 = 0.58”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23 = 0.24”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24 = 0.13”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25 = 0.20”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26 = 0.89”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28 = 0.05”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June 3 = 0.08”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June 4 = 0.56”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June 5 = 0.77”</a:t>
            </a:r>
          </a:p>
          <a:p>
            <a:endParaRPr lang="en-US" sz="1000" i="1" dirty="0">
              <a:solidFill>
                <a:srgbClr val="000000"/>
              </a:solidFill>
            </a:endParaRPr>
          </a:p>
          <a:p>
            <a:r>
              <a:rPr lang="en-US" sz="1000" i="1" dirty="0" smtClean="0">
                <a:solidFill>
                  <a:srgbClr val="000000"/>
                </a:solidFill>
              </a:rPr>
              <a:t>30 day rainfall 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total from planting = 5.44”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460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Valor SX 51WG  Injury - 2018</a:t>
            </a:r>
          </a:p>
        </p:txBody>
      </p:sp>
      <p:pic>
        <p:nvPicPr>
          <p:cNvPr id="38915" name="Picture 2" descr="C:\Users\eprostko\FIELD PICTURES\2018\pe-06-18\may 23\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5163" y="1371600"/>
            <a:ext cx="3475037" cy="4632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3" descr="C:\Users\eprostko\FIELD PICTURES\2018\pe-06-18\may 23\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371600"/>
            <a:ext cx="3475038" cy="4632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152400" y="5638800"/>
            <a:ext cx="1206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PE-06-18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May 23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16 DAP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3.11” (R/I)</a:t>
            </a:r>
          </a:p>
        </p:txBody>
      </p:sp>
      <p:sp>
        <p:nvSpPr>
          <p:cNvPr id="38918" name="TextBox 5"/>
          <p:cNvSpPr txBox="1">
            <a:spLocks noChangeArrowheads="1"/>
          </p:cNvSpPr>
          <p:nvPr/>
        </p:nvSpPr>
        <p:spPr bwMode="auto">
          <a:xfrm>
            <a:off x="3195638" y="6042025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3 oz/A</a:t>
            </a:r>
          </a:p>
        </p:txBody>
      </p:sp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6858000" y="6042025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6 oz/A</a:t>
            </a:r>
          </a:p>
        </p:txBody>
      </p:sp>
    </p:spTree>
    <p:extLst>
      <p:ext uri="{BB962C8B-B14F-4D97-AF65-F5344CB8AC3E}">
        <p14:creationId xmlns:p14="http://schemas.microsoft.com/office/powerpoint/2010/main" val="9477863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Application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Preplant Incorporated (PPI)</a:t>
            </a:r>
          </a:p>
          <a:p>
            <a:r>
              <a:rPr lang="en-US" dirty="0" smtClean="0"/>
              <a:t>Preemergence (PRE)</a:t>
            </a:r>
          </a:p>
          <a:p>
            <a:r>
              <a:rPr lang="en-US" dirty="0"/>
              <a:t> </a:t>
            </a:r>
            <a:r>
              <a:rPr lang="en-US" dirty="0" smtClean="0"/>
              <a:t>Postemergence (POST)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Cracking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Early-Post (EPOST)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Late-Post (LPOST)</a:t>
            </a:r>
          </a:p>
          <a:p>
            <a:r>
              <a:rPr lang="en-US" dirty="0" smtClean="0"/>
              <a:t>Lay-By or Post-Directed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986822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Peanut Yield Response to Valor - 2009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276224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6141859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PE-08-09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Averaged over 3 </a:t>
            </a:r>
            <a:r>
              <a:rPr lang="en-US" sz="1000" dirty="0" smtClean="0">
                <a:solidFill>
                  <a:srgbClr val="000000"/>
                </a:solidFill>
              </a:rPr>
              <a:t>varieties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(</a:t>
            </a:r>
            <a:r>
              <a:rPr lang="en-US" sz="1000" dirty="0">
                <a:solidFill>
                  <a:srgbClr val="000000"/>
                </a:solidFill>
              </a:rPr>
              <a:t>GA Green, GA-06G, GA-07W)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Weed-free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667000" y="1524000"/>
            <a:ext cx="177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LSD 0.10 = 185</a:t>
            </a:r>
          </a:p>
        </p:txBody>
      </p:sp>
    </p:spTree>
    <p:extLst>
      <p:ext uri="{BB962C8B-B14F-4D97-AF65-F5344CB8AC3E}">
        <p14:creationId xmlns:p14="http://schemas.microsoft.com/office/powerpoint/2010/main" val="361154488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600" smtClean="0"/>
              <a:t>Peanut Yield Response to Valor 51WG - 2013</a:t>
            </a: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-6350" y="6149975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</a:rPr>
              <a:t>PE-14-13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</a:rPr>
              <a:t>GA-06G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</a:rPr>
              <a:t>Averaged over 3 planting dates (April 16, April 29, May 13)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</a:rPr>
              <a:t>Weed-free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7827963" y="6399213"/>
            <a:ext cx="1179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P=0.4015</a:t>
            </a:r>
          </a:p>
        </p:txBody>
      </p:sp>
      <p:graphicFrame>
        <p:nvGraphicFramePr>
          <p:cNvPr id="35845" name="Content Placeholder 2"/>
          <p:cNvGraphicFramePr>
            <a:graphicFrameLocks noGrp="1"/>
          </p:cNvGraphicFramePr>
          <p:nvPr>
            <p:ph idx="1"/>
          </p:nvPr>
        </p:nvGraphicFramePr>
        <p:xfrm>
          <a:off x="1778000" y="1162050"/>
          <a:ext cx="7310438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r:id="rId3" imgW="7309738" imgH="5194242" progId="Excel.Chart.8">
                  <p:embed/>
                </p:oleObj>
              </mc:Choice>
              <mc:Fallback>
                <p:oleObj r:id="rId3" imgW="7309738" imgH="5194242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0" y="1162050"/>
                        <a:ext cx="7310438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58754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smtClean="0"/>
              <a:t>Valor Effects on Peanut Yield - High Moisture Conditions - 2018 </a:t>
            </a:r>
          </a:p>
        </p:txBody>
      </p:sp>
      <p:graphicFrame>
        <p:nvGraphicFramePr>
          <p:cNvPr id="37891" name="Content Placeholder 6"/>
          <p:cNvGraphicFramePr>
            <a:graphicFrameLocks noGrp="1"/>
          </p:cNvGraphicFramePr>
          <p:nvPr>
            <p:ph idx="1"/>
          </p:nvPr>
        </p:nvGraphicFramePr>
        <p:xfrm>
          <a:off x="1733550" y="1257300"/>
          <a:ext cx="7310438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r:id="rId3" imgW="7315834" imgH="5200339" progId="Excel.Chart.8">
                  <p:embed/>
                </p:oleObj>
              </mc:Choice>
              <mc:Fallback>
                <p:oleObj r:id="rId3" imgW="7315834" imgH="5200339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550" y="1257300"/>
                        <a:ext cx="7310438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3175" y="6248400"/>
            <a:ext cx="1258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PE-09-18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Weed-free</a:t>
            </a:r>
          </a:p>
        </p:txBody>
      </p: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7375525" y="6581775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P = 0.7674, CV = 11.3</a:t>
            </a:r>
          </a:p>
        </p:txBody>
      </p:sp>
      <p:sp>
        <p:nvSpPr>
          <p:cNvPr id="37894" name="TextBox 2"/>
          <p:cNvSpPr txBox="1">
            <a:spLocks noChangeArrowheads="1"/>
          </p:cNvSpPr>
          <p:nvPr/>
        </p:nvSpPr>
        <p:spPr bwMode="auto">
          <a:xfrm>
            <a:off x="4473575" y="5976938"/>
            <a:ext cx="23034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</a:rPr>
              <a:t>*averaged over 4 Dual Magnum rates</a:t>
            </a:r>
          </a:p>
        </p:txBody>
      </p:sp>
      <p:sp>
        <p:nvSpPr>
          <p:cNvPr id="37895" name="TextBox 5"/>
          <p:cNvSpPr txBox="1">
            <a:spLocks noChangeArrowheads="1"/>
          </p:cNvSpPr>
          <p:nvPr/>
        </p:nvSpPr>
        <p:spPr bwMode="auto">
          <a:xfrm>
            <a:off x="-34925" y="1892300"/>
            <a:ext cx="1758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11.315” rainfall/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irrigation first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30 DAP</a:t>
            </a:r>
          </a:p>
        </p:txBody>
      </p:sp>
    </p:spTree>
    <p:extLst>
      <p:ext uri="{BB962C8B-B14F-4D97-AF65-F5344CB8AC3E}">
        <p14:creationId xmlns:p14="http://schemas.microsoft.com/office/powerpoint/2010/main" val="11615827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Cadre/Cotton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219200"/>
            <a:ext cx="6096000" cy="4571999"/>
          </a:xfrm>
        </p:spPr>
      </p:pic>
    </p:spTree>
    <p:extLst>
      <p:ext uri="{BB962C8B-B14F-4D97-AF65-F5344CB8AC3E}">
        <p14:creationId xmlns:p14="http://schemas.microsoft.com/office/powerpoint/2010/main" val="19565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Cadre/Impose Rotational Restrictions</a:t>
            </a:r>
          </a:p>
        </p:txBody>
      </p:sp>
      <p:pic>
        <p:nvPicPr>
          <p:cNvPr id="87043" name="Picture 3" descr="cadrer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5543550" cy="47736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4191000" y="4038600"/>
            <a:ext cx="990600" cy="3048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Dual/Warrant Injury on Sorghum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3943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Carryover or Nematodes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5400"/>
            <a:ext cx="1766988" cy="235108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95400"/>
            <a:ext cx="1764506" cy="2352675"/>
          </a:xfrm>
        </p:spPr>
      </p:pic>
      <p:sp>
        <p:nvSpPr>
          <p:cNvPr id="9" name="TextBox 8"/>
          <p:cNvSpPr txBox="1"/>
          <p:nvPr/>
        </p:nvSpPr>
        <p:spPr>
          <a:xfrm>
            <a:off x="4800600" y="3819276"/>
            <a:ext cx="26981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Burke County</a:t>
            </a:r>
          </a:p>
          <a:p>
            <a:r>
              <a:rPr lang="en-US" dirty="0">
                <a:solidFill>
                  <a:srgbClr val="FFFFFF"/>
                </a:solidFill>
              </a:rPr>
              <a:t>April 2017</a:t>
            </a:r>
          </a:p>
          <a:p>
            <a:r>
              <a:rPr lang="en-US" dirty="0">
                <a:solidFill>
                  <a:srgbClr val="FFFFFF"/>
                </a:solidFill>
              </a:rPr>
              <a:t>Stubby Root Nematodes</a:t>
            </a:r>
          </a:p>
          <a:p>
            <a:r>
              <a:rPr lang="en-US" dirty="0">
                <a:solidFill>
                  <a:srgbClr val="FFFFFF"/>
                </a:solidFill>
              </a:rPr>
              <a:t>21/100cm</a:t>
            </a:r>
            <a:r>
              <a:rPr lang="en-US" baseline="30000" dirty="0">
                <a:solidFill>
                  <a:srgbClr val="FFFFFF"/>
                </a:solidFill>
              </a:rPr>
              <a:t>3 </a:t>
            </a:r>
            <a:r>
              <a:rPr lang="en-US" dirty="0">
                <a:solidFill>
                  <a:srgbClr val="FFFFFF"/>
                </a:solidFill>
              </a:rPr>
              <a:t>of soil</a:t>
            </a:r>
          </a:p>
          <a:p>
            <a:r>
              <a:rPr lang="en-US" dirty="0">
                <a:solidFill>
                  <a:srgbClr val="FFFFFF"/>
                </a:solidFill>
              </a:rPr>
              <a:t>&gt;9 is threshold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276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Brooks Co. - 2014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Low pH = 5.3</a:t>
            </a:r>
          </a:p>
          <a:p>
            <a:r>
              <a:rPr lang="en-US" dirty="0" smtClean="0"/>
              <a:t>Very high Zn = 25 lbs/A</a:t>
            </a:r>
            <a:endParaRPr lang="en-US" dirty="0"/>
          </a:p>
        </p:txBody>
      </p:sp>
      <p:pic>
        <p:nvPicPr>
          <p:cNvPr id="4098" name="Picture 2" descr="C:\Users\eprostko\prostkoeric C drive\Field problems\2014\holifield-brooks-peanuts\DSC006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161" y="1308100"/>
            <a:ext cx="1853803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prostko\prostkoeric C drive\Field problems\2014\holifield-brooks-peanuts\DSC0064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56" y="1308100"/>
            <a:ext cx="3295650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prostko\prostkoeric C drive\Field problems\2014\holifield-brooks-peanuts\DSC0068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3932238"/>
            <a:ext cx="3295649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9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Peanut/pH/Zinc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816866"/>
              </p:ext>
            </p:extLst>
          </p:nvPr>
        </p:nvGraphicFramePr>
        <p:xfrm>
          <a:off x="2057400" y="1143000"/>
          <a:ext cx="6629400" cy="4971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Presentation" r:id="rId3" imgW="4570515" imgH="3427298" progId="PowerPoint.Show.12">
                  <p:embed/>
                </p:oleObj>
              </mc:Choice>
              <mc:Fallback>
                <p:oleObj name="Presentation" r:id="rId3" imgW="4570515" imgH="342729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400" y="1143000"/>
                        <a:ext cx="6629400" cy="4971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48124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Picloram Episodes - 2016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298246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0800" y="5867400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Mitchell County (GA)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June 20, 2016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529013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61420" y="5867400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Baldwin County (AL)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June 23, 2016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81200" y="-152400"/>
            <a:ext cx="6553200" cy="1447800"/>
          </a:xfrm>
        </p:spPr>
        <p:txBody>
          <a:bodyPr/>
          <a:lstStyle/>
          <a:p>
            <a:r>
              <a:rPr lang="en-US" dirty="0" smtClean="0"/>
              <a:t>Herbicide Application Methods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91000"/>
            <a:ext cx="2946400" cy="2209800"/>
          </a:xfrm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3147963" cy="235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4038600" cy="187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3314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52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Grazon P+D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1219200"/>
            <a:ext cx="2232197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half" idx="3"/>
          </p:nvPr>
        </p:nvSpPr>
        <p:spPr>
          <a:xfrm>
            <a:off x="5410200" y="685800"/>
            <a:ext cx="3529013" cy="5095875"/>
          </a:xfrm>
        </p:spPr>
        <p:txBody>
          <a:bodyPr/>
          <a:lstStyle/>
          <a:p>
            <a:pPr lvl="0"/>
            <a:r>
              <a:rPr lang="en-US" sz="2000" dirty="0">
                <a:solidFill>
                  <a:srgbClr val="000000"/>
                </a:solidFill>
              </a:rPr>
              <a:t>Picloram (0.54 lb/gal) and 2,4-D (2 lb/gal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lvl="0"/>
            <a:endParaRPr lang="en-US" sz="2000" dirty="0" smtClean="0">
              <a:solidFill>
                <a:srgbClr val="000000"/>
              </a:solidFill>
            </a:endParaRPr>
          </a:p>
          <a:p>
            <a:pPr lvl="0"/>
            <a:r>
              <a:rPr lang="en-US" sz="2000" dirty="0" smtClean="0">
                <a:solidFill>
                  <a:srgbClr val="000000"/>
                </a:solidFill>
              </a:rPr>
              <a:t>Picloram was first introduced in 1963 as </a:t>
            </a:r>
            <a:r>
              <a:rPr lang="en-US" sz="2000" dirty="0" err="1" smtClean="0">
                <a:solidFill>
                  <a:srgbClr val="000000"/>
                </a:solidFill>
              </a:rPr>
              <a:t>Tordon</a:t>
            </a:r>
            <a:r>
              <a:rPr lang="en-US" sz="2000" dirty="0" smtClean="0">
                <a:solidFill>
                  <a:srgbClr val="000000"/>
                </a:solidFill>
              </a:rPr>
              <a:t> 101</a:t>
            </a:r>
          </a:p>
          <a:p>
            <a:pPr lvl="0"/>
            <a:endParaRPr lang="en-US" sz="2000" dirty="0">
              <a:solidFill>
                <a:srgbClr val="000000"/>
              </a:solidFill>
            </a:endParaRPr>
          </a:p>
          <a:p>
            <a:pPr lvl="0"/>
            <a:r>
              <a:rPr lang="en-US" sz="2000" dirty="0" smtClean="0">
                <a:solidFill>
                  <a:srgbClr val="000000"/>
                </a:solidFill>
              </a:rPr>
              <a:t>WSSA MOA #4 (synthetic auxin)</a:t>
            </a:r>
          </a:p>
          <a:p>
            <a:pPr lvl="0"/>
            <a:endParaRPr lang="en-US" sz="2000" dirty="0">
              <a:solidFill>
                <a:srgbClr val="000000"/>
              </a:solidFill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</a:rPr>
              <a:t>broadleaf annual and perennial weeds in rangeland and </a:t>
            </a:r>
            <a:r>
              <a:rPr lang="en-US" sz="2000" b="1" i="1" u="sng" dirty="0">
                <a:solidFill>
                  <a:srgbClr val="000000"/>
                </a:solidFill>
              </a:rPr>
              <a:t>permanent</a:t>
            </a:r>
            <a:r>
              <a:rPr lang="en-US" sz="2000" dirty="0">
                <a:solidFill>
                  <a:srgbClr val="000000"/>
                </a:solidFill>
              </a:rPr>
              <a:t> grass </a:t>
            </a:r>
            <a:r>
              <a:rPr lang="en-US" sz="2000" dirty="0" smtClean="0">
                <a:solidFill>
                  <a:srgbClr val="000000"/>
                </a:solidFill>
              </a:rPr>
              <a:t>pastures</a:t>
            </a:r>
          </a:p>
          <a:p>
            <a:pPr lvl="0"/>
            <a:endParaRPr lang="en-US" sz="2000" dirty="0">
              <a:solidFill>
                <a:srgbClr val="000000"/>
              </a:solidFill>
            </a:endParaRPr>
          </a:p>
          <a:p>
            <a:pPr lvl="0"/>
            <a:r>
              <a:rPr lang="en-US" sz="2000" u="sng" dirty="0" smtClean="0">
                <a:solidFill>
                  <a:srgbClr val="000000"/>
                </a:solidFill>
              </a:rPr>
              <a:t>Picloram </a:t>
            </a:r>
            <a:r>
              <a:rPr lang="en-US" sz="2000" u="sng" dirty="0">
                <a:solidFill>
                  <a:srgbClr val="000000"/>
                </a:solidFill>
              </a:rPr>
              <a:t>has </a:t>
            </a:r>
            <a:r>
              <a:rPr lang="en-US" sz="2000" u="sng" dirty="0" smtClean="0">
                <a:solidFill>
                  <a:srgbClr val="000000"/>
                </a:solidFill>
              </a:rPr>
              <a:t>average field half-life </a:t>
            </a:r>
            <a:r>
              <a:rPr lang="en-US" sz="2000" u="sng" dirty="0">
                <a:solidFill>
                  <a:srgbClr val="000000"/>
                </a:solidFill>
              </a:rPr>
              <a:t>of 90 </a:t>
            </a:r>
            <a:r>
              <a:rPr lang="en-US" sz="2000" u="sng" dirty="0" smtClean="0">
                <a:solidFill>
                  <a:srgbClr val="000000"/>
                </a:solidFill>
              </a:rPr>
              <a:t>days (20-300 day range) </a:t>
            </a:r>
            <a:endParaRPr lang="en-US" sz="2000" u="sng" dirty="0">
              <a:solidFill>
                <a:srgbClr val="000000"/>
              </a:solidFill>
            </a:endParaRPr>
          </a:p>
          <a:p>
            <a:pPr lvl="0"/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0"/>
            <a:ext cx="3295649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2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Peanuts/Picloram</a:t>
            </a:r>
            <a:br>
              <a:rPr lang="en-US" dirty="0" smtClean="0"/>
            </a:br>
            <a:r>
              <a:rPr lang="en-US" dirty="0" smtClean="0"/>
              <a:t>UGA Results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1/10</a:t>
            </a:r>
            <a:r>
              <a:rPr lang="en-US" baseline="30000" dirty="0" smtClean="0"/>
              <a:t>th</a:t>
            </a:r>
            <a:r>
              <a:rPr lang="en-US" dirty="0" smtClean="0"/>
              <a:t> X rates of Grazon P+D reduced peanut yields by 11%</a:t>
            </a:r>
          </a:p>
          <a:p>
            <a:endParaRPr lang="en-US" dirty="0" smtClean="0"/>
          </a:p>
          <a:p>
            <a:r>
              <a:rPr lang="en-US" dirty="0" smtClean="0"/>
              <a:t>1/100thX rates of Grazon P+D caused injury symptoms but not yield loss.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75" y="1365960"/>
            <a:ext cx="3529013" cy="235601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75" y="4174755"/>
            <a:ext cx="3529013" cy="1986703"/>
          </a:xfrm>
        </p:spPr>
      </p:pic>
    </p:spTree>
    <p:extLst>
      <p:ext uri="{BB962C8B-B14F-4D97-AF65-F5344CB8AC3E}">
        <p14:creationId xmlns:p14="http://schemas.microsoft.com/office/powerpoint/2010/main" val="2045821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Glyphosate/Peanuts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529" y="1308100"/>
            <a:ext cx="3293067" cy="247173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03" y="1308100"/>
            <a:ext cx="3294357" cy="24717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4292731263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</p:spTree>
    <p:extLst>
      <p:ext uri="{BB962C8B-B14F-4D97-AF65-F5344CB8AC3E}">
        <p14:creationId xmlns:p14="http://schemas.microsoft.com/office/powerpoint/2010/main" val="3623142966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Every UGA County Agent  Should Know - 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Water pH and hardness are not the same thing</a:t>
            </a:r>
          </a:p>
          <a:p>
            <a:r>
              <a:rPr lang="en-US" sz="2800" dirty="0" smtClean="0"/>
              <a:t>atrazine is awesome</a:t>
            </a:r>
          </a:p>
          <a:p>
            <a:r>
              <a:rPr lang="en-US" sz="2800" dirty="0" smtClean="0"/>
              <a:t>ALS Herbicides</a:t>
            </a:r>
          </a:p>
          <a:p>
            <a:r>
              <a:rPr lang="en-US" sz="2800" dirty="0" smtClean="0"/>
              <a:t>OP/ALS/HPPD/Hybrid Interactions</a:t>
            </a:r>
          </a:p>
          <a:p>
            <a:r>
              <a:rPr lang="en-US" sz="2800" dirty="0" smtClean="0"/>
              <a:t>Know your grasses</a:t>
            </a:r>
            <a:endParaRPr lang="en-US" sz="2800" dirty="0"/>
          </a:p>
          <a:p>
            <a:r>
              <a:rPr lang="en-US" sz="2800" dirty="0" smtClean="0"/>
              <a:t>metribuzin is awesome</a:t>
            </a:r>
          </a:p>
          <a:p>
            <a:r>
              <a:rPr lang="en-US" sz="2800" dirty="0" smtClean="0"/>
              <a:t>glyphosate does not cause nutrient deficiencies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67656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Every UGA County Agent  Should Know - II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Valor will cause peanut injury but so what!</a:t>
            </a:r>
          </a:p>
          <a:p>
            <a:r>
              <a:rPr lang="en-US" sz="2800" dirty="0" smtClean="0"/>
              <a:t>No way to predict Cadre carryover to cotton!</a:t>
            </a:r>
          </a:p>
          <a:p>
            <a:pPr lvl="1"/>
            <a:r>
              <a:rPr lang="en-US" dirty="0" smtClean="0"/>
              <a:t> </a:t>
            </a:r>
            <a:r>
              <a:rPr lang="en-US" i="1" dirty="0" smtClean="0">
                <a:solidFill>
                  <a:srgbClr val="00B0F0"/>
                </a:solidFill>
              </a:rPr>
              <a:t>Lime/pH</a:t>
            </a:r>
          </a:p>
          <a:p>
            <a:pPr lvl="1"/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i="1" dirty="0" smtClean="0">
                <a:solidFill>
                  <a:srgbClr val="00B0F0"/>
                </a:solidFill>
              </a:rPr>
              <a:t>other ALS herbicides (Staple, etc.)</a:t>
            </a:r>
          </a:p>
          <a:p>
            <a:r>
              <a:rPr lang="en-US" sz="2800" dirty="0" smtClean="0"/>
              <a:t>Use </a:t>
            </a:r>
            <a:r>
              <a:rPr lang="en-US" sz="2800" dirty="0" err="1" smtClean="0"/>
              <a:t>Concep</a:t>
            </a:r>
            <a:r>
              <a:rPr lang="en-US" sz="2800" dirty="0" smtClean="0"/>
              <a:t> treated seed with Dual or Warrant on grain sorghum</a:t>
            </a:r>
          </a:p>
          <a:p>
            <a:r>
              <a:rPr lang="en-US" sz="2800" dirty="0" smtClean="0"/>
              <a:t>Nematodes and soil fertility problems cause more issues than herbicide carryover.</a:t>
            </a:r>
          </a:p>
          <a:p>
            <a:r>
              <a:rPr lang="en-US" sz="2800" dirty="0" smtClean="0"/>
              <a:t>Glyphosate/picloram/peanuts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105570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1"/>
            <a:ext cx="8787726" cy="419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field pictures\2011 field shots\MAY 16\Picture 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18961"/>
            <a:ext cx="5181600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Atrazine 4L @ 2 qts/A + COC @ 1% v/v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to 4”-9” Palmer Amaranth (6” average)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13 DAT</a:t>
            </a:r>
          </a:p>
        </p:txBody>
      </p:sp>
    </p:spTree>
    <p:extLst>
      <p:ext uri="{BB962C8B-B14F-4D97-AF65-F5344CB8AC3E}">
        <p14:creationId xmlns:p14="http://schemas.microsoft.com/office/powerpoint/2010/main" val="276550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does ALS mean?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65700" y="1143000"/>
            <a:ext cx="4178300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 err="1" smtClean="0"/>
              <a:t>Acetolactate</a:t>
            </a:r>
            <a:r>
              <a:rPr lang="en-US" altLang="en-US" sz="2800" dirty="0" smtClean="0"/>
              <a:t> synthase (ALS)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err="1" smtClean="0"/>
              <a:t>Acetohydroxyacid</a:t>
            </a:r>
            <a:r>
              <a:rPr lang="en-US" altLang="en-US" sz="2800" dirty="0" smtClean="0"/>
              <a:t> synthase (AHAS)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/>
              <a:t>chloroplast enzyme needed to form certain amino acids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i="1" dirty="0" err="1" smtClean="0">
                <a:solidFill>
                  <a:srgbClr val="FF9900"/>
                </a:solidFill>
              </a:rPr>
              <a:t>Valine</a:t>
            </a:r>
            <a:r>
              <a:rPr lang="en-US" altLang="en-US" sz="2200" i="1" dirty="0" smtClean="0">
                <a:solidFill>
                  <a:srgbClr val="FF9900"/>
                </a:solidFill>
              </a:rPr>
              <a:t>, </a:t>
            </a:r>
            <a:r>
              <a:rPr lang="en-US" altLang="en-US" sz="2200" i="1" dirty="0" err="1" smtClean="0">
                <a:solidFill>
                  <a:srgbClr val="FF9900"/>
                </a:solidFill>
              </a:rPr>
              <a:t>leucine</a:t>
            </a:r>
            <a:r>
              <a:rPr lang="en-US" altLang="en-US" sz="2200" i="1" dirty="0" smtClean="0">
                <a:solidFill>
                  <a:srgbClr val="FF9900"/>
                </a:solidFill>
              </a:rPr>
              <a:t>, isoleucine</a:t>
            </a:r>
          </a:p>
          <a:p>
            <a:pPr eaLnBrk="1" hangingPunct="1">
              <a:lnSpc>
                <a:spcPct val="80000"/>
              </a:lnSpc>
            </a:pPr>
            <a:endParaRPr lang="en-US" altLang="en-US" sz="2500" i="1" dirty="0" smtClean="0">
              <a:solidFill>
                <a:srgbClr val="FF99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900" dirty="0" smtClean="0"/>
              <a:t>Herbicide families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i="1" dirty="0" err="1" smtClean="0">
                <a:solidFill>
                  <a:srgbClr val="FF9900"/>
                </a:solidFill>
              </a:rPr>
              <a:t>Imidazolinone</a:t>
            </a:r>
            <a:r>
              <a:rPr lang="en-US" altLang="en-US" sz="2200" i="1" dirty="0" smtClean="0">
                <a:solidFill>
                  <a:srgbClr val="FF9900"/>
                </a:solidFill>
              </a:rPr>
              <a:t>, </a:t>
            </a:r>
            <a:r>
              <a:rPr lang="en-US" altLang="en-US" sz="2200" i="1" dirty="0" err="1" smtClean="0">
                <a:solidFill>
                  <a:srgbClr val="FF9900"/>
                </a:solidFill>
              </a:rPr>
              <a:t>sulfonanalide</a:t>
            </a:r>
            <a:r>
              <a:rPr lang="en-US" altLang="en-US" sz="2200" i="1" dirty="0" smtClean="0">
                <a:solidFill>
                  <a:srgbClr val="FF9900"/>
                </a:solidFill>
              </a:rPr>
              <a:t>, benzoates, sulfonylurea</a:t>
            </a:r>
          </a:p>
        </p:txBody>
      </p:sp>
      <p:pic>
        <p:nvPicPr>
          <p:cNvPr id="25604" name="Picture 4" descr="plantce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4459288" cy="3867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357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Global1">
  <a:themeElements>
    <a:clrScheme name="">
      <a:dk1>
        <a:srgbClr val="000000"/>
      </a:dk1>
      <a:lt1>
        <a:srgbClr val="DDDDDD"/>
      </a:lt1>
      <a:dk2>
        <a:srgbClr val="000000"/>
      </a:dk2>
      <a:lt2>
        <a:srgbClr val="808080"/>
      </a:lt2>
      <a:accent1>
        <a:srgbClr val="B2B2B2"/>
      </a:accent1>
      <a:accent2>
        <a:srgbClr val="0000FF"/>
      </a:accent2>
      <a:accent3>
        <a:srgbClr val="EBEBEB"/>
      </a:accent3>
      <a:accent4>
        <a:srgbClr val="000000"/>
      </a:accent4>
      <a:accent5>
        <a:srgbClr val="D5D5D5"/>
      </a:accent5>
      <a:accent6>
        <a:srgbClr val="0000E7"/>
      </a:accent6>
      <a:hlink>
        <a:srgbClr val="0000FF"/>
      </a:hlink>
      <a:folHlink>
        <a:srgbClr val="0099FF"/>
      </a:folHlink>
    </a:clrScheme>
    <a:fontScheme name="Global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Global1">
  <a:themeElements>
    <a:clrScheme name="">
      <a:dk1>
        <a:srgbClr val="000000"/>
      </a:dk1>
      <a:lt1>
        <a:srgbClr val="DDDDDD"/>
      </a:lt1>
      <a:dk2>
        <a:srgbClr val="000000"/>
      </a:dk2>
      <a:lt2>
        <a:srgbClr val="808080"/>
      </a:lt2>
      <a:accent1>
        <a:srgbClr val="B2B2B2"/>
      </a:accent1>
      <a:accent2>
        <a:srgbClr val="0000FF"/>
      </a:accent2>
      <a:accent3>
        <a:srgbClr val="EBEBEB"/>
      </a:accent3>
      <a:accent4>
        <a:srgbClr val="000000"/>
      </a:accent4>
      <a:accent5>
        <a:srgbClr val="D5D5D5"/>
      </a:accent5>
      <a:accent6>
        <a:srgbClr val="0000E7"/>
      </a:accent6>
      <a:hlink>
        <a:srgbClr val="0000FF"/>
      </a:hlink>
      <a:folHlink>
        <a:srgbClr val="0099FF"/>
      </a:folHlink>
    </a:clrScheme>
    <a:fontScheme name="Global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4638</TotalTime>
  <Words>1138</Words>
  <Application>Microsoft Office PowerPoint</Application>
  <PresentationFormat>On-screen Show (4:3)</PresentationFormat>
  <Paragraphs>262</Paragraphs>
  <Slides>43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Corn</vt:lpstr>
      <vt:lpstr>1_Office Theme</vt:lpstr>
      <vt:lpstr>2_Office Theme</vt:lpstr>
      <vt:lpstr>2_PPP_SGENE_TXT_Firetruck_Sign</vt:lpstr>
      <vt:lpstr>5_PPP_SGENE_TXT_Firetruck_Sign</vt:lpstr>
      <vt:lpstr>7_PPP_SGENE_TXT_Firetruck_Sign</vt:lpstr>
      <vt:lpstr>Edge</vt:lpstr>
      <vt:lpstr>Global1</vt:lpstr>
      <vt:lpstr>1_Global1</vt:lpstr>
      <vt:lpstr>Peanuts</vt:lpstr>
      <vt:lpstr>Office Theme</vt:lpstr>
      <vt:lpstr>1_Peanuts</vt:lpstr>
      <vt:lpstr>2_Peanuts</vt:lpstr>
      <vt:lpstr>4_Peanuts</vt:lpstr>
      <vt:lpstr>5_Peanuts</vt:lpstr>
      <vt:lpstr>Chart</vt:lpstr>
      <vt:lpstr>Microsoft Excel Chart</vt:lpstr>
      <vt:lpstr>Presentation</vt:lpstr>
      <vt:lpstr>What Every UGA County Agent Should Know About Weed Science</vt:lpstr>
      <vt:lpstr>General Thoughts</vt:lpstr>
      <vt:lpstr>Herbicide Application Methods</vt:lpstr>
      <vt:lpstr>Herbicide Application Methods</vt:lpstr>
      <vt:lpstr>What Every UGA County Agent  Should Know - I</vt:lpstr>
      <vt:lpstr>What Every UGA County Agent  Should Know - II</vt:lpstr>
      <vt:lpstr>PowerPoint Presentation</vt:lpstr>
      <vt:lpstr>PowerPoint Presentation</vt:lpstr>
      <vt:lpstr>What does ALS mean?</vt:lpstr>
      <vt:lpstr>Commonly Used ALS Herbicides</vt:lpstr>
      <vt:lpstr>Insecticide/Herbicide Interactions</vt:lpstr>
      <vt:lpstr>PowerPoint Presentation</vt:lpstr>
      <vt:lpstr>Counter 20CR @ 6 oz/A (INFR) FB Steadfast 75WG @ 0.75 oz/A + NIS @ 0.25% (V3-V4)</vt:lpstr>
      <vt:lpstr>Field Corn (DKC 66-97) Yield Response to Counter fb Steadfast - 2012</vt:lpstr>
      <vt:lpstr>Counter 15G (INFR) fb Halex GT + Atrazine + AMS + NIS (V4)</vt:lpstr>
      <vt:lpstr>Field Corn Hybrid Yield Response to POST Applied Acuron or Halex GT with/without Counter INFR - 2017</vt:lpstr>
      <vt:lpstr>ALS-Sensitive Field Corn Hybrids</vt:lpstr>
      <vt:lpstr>Texas Panicum vs. Crabgrass</vt:lpstr>
      <vt:lpstr>PowerPoint Presentation</vt:lpstr>
      <vt:lpstr>Metribuzin on soybean Sencor/Lexone</vt:lpstr>
      <vt:lpstr>Metribuzin Use (%)  – US Soybeans (NASS) Commercial Sale of Sencor began in 1973</vt:lpstr>
      <vt:lpstr>Metribuzin Injury</vt:lpstr>
      <vt:lpstr>Glyphosate Yellow Flash</vt:lpstr>
      <vt:lpstr>Likely Cause of Glyphosate Yellow Flash</vt:lpstr>
      <vt:lpstr>Recent Research on Glyphosate and Mineral Accumulation</vt:lpstr>
      <vt:lpstr>Valor Great Weed Control vs. Crop Injury</vt:lpstr>
      <vt:lpstr>Valor Injury in Peanut</vt:lpstr>
      <vt:lpstr>Valor Injury @ (6 oz/A)  16 DAT</vt:lpstr>
      <vt:lpstr>Valor SX 51WG  Injury - 2018</vt:lpstr>
      <vt:lpstr>Peanut Yield Response to Valor - 2009</vt:lpstr>
      <vt:lpstr>Peanut Yield Response to Valor 51WG - 2013</vt:lpstr>
      <vt:lpstr>Valor Effects on Peanut Yield - High Moisture Conditions - 2018 </vt:lpstr>
      <vt:lpstr>Cadre/Cotton</vt:lpstr>
      <vt:lpstr>Cadre/Impose Rotational Restrictions</vt:lpstr>
      <vt:lpstr>Dual/Warrant Injury on Sorghum</vt:lpstr>
      <vt:lpstr>Herbicide Carryover or Nematodes</vt:lpstr>
      <vt:lpstr>Brooks Co. - 2014</vt:lpstr>
      <vt:lpstr>Peanut/pH/Zinc</vt:lpstr>
      <vt:lpstr>Recent Picloram Episodes - 2016</vt:lpstr>
      <vt:lpstr>Grazon P+D</vt:lpstr>
      <vt:lpstr>Peanuts/Picloram UGA Results</vt:lpstr>
      <vt:lpstr>Glyphosate/Peanuts</vt:lpstr>
      <vt:lpstr>Questions/Comments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Every Weed Science Student Should Know!</dc:title>
  <dc:creator>Eric P. Prostko</dc:creator>
  <cp:lastModifiedBy>Eric P. Prostko</cp:lastModifiedBy>
  <cp:revision>33</cp:revision>
  <dcterms:created xsi:type="dcterms:W3CDTF">2017-05-15T18:05:45Z</dcterms:created>
  <dcterms:modified xsi:type="dcterms:W3CDTF">2018-12-04T17:58:50Z</dcterms:modified>
</cp:coreProperties>
</file>